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65" r:id="rId3"/>
    <p:sldMasterId id="2147483668" r:id="rId4"/>
    <p:sldMasterId id="2147483672" r:id="rId5"/>
  </p:sldMasterIdLst>
  <p:notesMasterIdLst>
    <p:notesMasterId r:id="rId37"/>
  </p:notesMasterIdLst>
  <p:sldIdLst>
    <p:sldId id="1825" r:id="rId6"/>
    <p:sldId id="1889" r:id="rId7"/>
    <p:sldId id="1890" r:id="rId8"/>
    <p:sldId id="2548" r:id="rId9"/>
    <p:sldId id="2587" r:id="rId10"/>
    <p:sldId id="2559" r:id="rId11"/>
    <p:sldId id="1891" r:id="rId12"/>
    <p:sldId id="2555" r:id="rId13"/>
    <p:sldId id="2608" r:id="rId14"/>
    <p:sldId id="2609" r:id="rId15"/>
    <p:sldId id="2576" r:id="rId16"/>
    <p:sldId id="2610" r:id="rId17"/>
    <p:sldId id="2611" r:id="rId18"/>
    <p:sldId id="2581" r:id="rId19"/>
    <p:sldId id="2556" r:id="rId20"/>
    <p:sldId id="2582" r:id="rId21"/>
    <p:sldId id="2588" r:id="rId22"/>
    <p:sldId id="1892" r:id="rId23"/>
    <p:sldId id="2554" r:id="rId24"/>
    <p:sldId id="2612" r:id="rId25"/>
    <p:sldId id="2613" r:id="rId26"/>
    <p:sldId id="2614" r:id="rId27"/>
    <p:sldId id="2560" r:id="rId28"/>
    <p:sldId id="2553" r:id="rId29"/>
    <p:sldId id="1893" r:id="rId30"/>
    <p:sldId id="2615" r:id="rId31"/>
    <p:sldId id="2616" r:id="rId32"/>
    <p:sldId id="2617" r:id="rId33"/>
    <p:sldId id="1894" r:id="rId34"/>
    <p:sldId id="2550" r:id="rId35"/>
    <p:sldId id="1826" r:id="rId36"/>
  </p:sldIdLst>
  <p:sldSz cx="12192000" cy="6858000"/>
  <p:notesSz cx="6858000" cy="9144000"/>
  <p:embeddedFontLst>
    <p:embeddedFont>
      <p:font typeface="Cambria Math" panose="02040503050406030204" pitchFamily="18" charset="0"/>
      <p:regular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  <p:embeddedFont>
      <p:font typeface="等线" panose="02010600030101010101" pitchFamily="2" charset="-122"/>
      <p:regular r:id="rId43"/>
      <p:bold r:id="rId44"/>
    </p:embeddedFont>
    <p:embeddedFont>
      <p:font typeface="等线 Light" panose="02010600030101010101" pitchFamily="2" charset="-122"/>
      <p:regular r:id="rId45"/>
    </p:embeddedFont>
    <p:embeddedFont>
      <p:font typeface="黑体" panose="02010609060101010101" pitchFamily="49" charset="-122"/>
      <p:regular r:id="rId46"/>
    </p:embeddedFont>
    <p:embeddedFont>
      <p:font typeface="微软雅黑" panose="020B0503020204020204" pitchFamily="34" charset="-122"/>
      <p:regular r:id="rId47"/>
      <p:bold r:id="rId48"/>
    </p:embeddedFont>
    <p:embeddedFont>
      <p:font typeface="微软雅黑 Light" panose="020B0502040204020203" pitchFamily="34" charset="-122"/>
      <p:regular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润洲 陶" initials="润洲" lastIdx="1" clrIdx="0">
    <p:extLst>
      <p:ext uri="{19B8F6BF-5375-455C-9EA6-DF929625EA0E}">
        <p15:presenceInfo xmlns:p15="http://schemas.microsoft.com/office/powerpoint/2012/main" userId="7823954969d918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3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36" autoAdjust="0"/>
    <p:restoredTop sz="95238" autoAdjust="0"/>
  </p:normalViewPr>
  <p:slideViewPr>
    <p:cSldViewPr snapToGrid="0">
      <p:cViewPr varScale="1">
        <p:scale>
          <a:sx n="86" d="100"/>
          <a:sy n="86" d="100"/>
        </p:scale>
        <p:origin x="62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2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3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3A830-8480-4109-B27A-8709E45D9F8D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FFEF5-EFB4-4945-90BB-24720F69B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9604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3673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1315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3721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4165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07517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1490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AC60-4B59-442A-B3C9-1BE170A820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AC60-4B59-442A-B3C9-1BE170A820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AC60-4B59-442A-B3C9-1BE170A820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1" name="Freeform 6"/>
              <p:cNvSpPr/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7" name="Freeform 12"/>
                <p:cNvSpPr/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6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9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9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9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7" name="Freeform 12"/>
                <p:cNvSpPr/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2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63" name="组合 62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3" name="Freeform 12"/>
                <p:cNvSpPr/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dirty="0" smtClean="0"/>
              <a:t>​</a:t>
            </a:fld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2" y="-2"/>
            <a:ext cx="12192000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AB47C5AD-7496-4423-A8CD-E4852FF4D5D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2" y="-2"/>
            <a:ext cx="12192000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7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4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1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2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5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3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0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1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38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A6416571-1C10-49EE-8951-970742E2EE0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AC60-4B59-442A-B3C9-1BE170A820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11985858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13938017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399655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69113280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67350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11385777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64651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820445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427500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60176048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AC60-4B59-442A-B3C9-1BE170A820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49753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37409825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96551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25449293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84758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2145785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54161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806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AC60-4B59-442A-B3C9-1BE170A820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AC60-4B59-442A-B3C9-1BE170A820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AC60-4B59-442A-B3C9-1BE170A820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AC60-4B59-442A-B3C9-1BE170A820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AC60-4B59-442A-B3C9-1BE170A820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AC60-4B59-442A-B3C9-1BE170A820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9AC60-4B59-442A-B3C9-1BE170A820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ransition spd="med">
    <p:fade/>
  </p:transition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ransition spd="med">
    <p:fade/>
  </p:transition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ransition spd="med">
    <p:fade/>
  </p:transition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2020/6/12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851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549208" y="4270263"/>
            <a:ext cx="7287114" cy="15785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答辩人：陶润洲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导　师：赵三元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时　间：</a:t>
            </a:r>
            <a:fld id="{557380AF-A950-485A-9126-2F7168CD3CCC}" type="datetime1">
              <a:rPr lang="zh-CN" altLang="en-US" dirty="0" smtClean="0"/>
              <a:t>2020/6/12</a:t>
            </a:fld>
            <a:endParaRPr lang="zh-CN" altLang="en-US" dirty="0"/>
          </a:p>
        </p:txBody>
      </p:sp>
      <p:sp>
        <p:nvSpPr>
          <p:cNvPr id="20" name="文本占位符 27"/>
          <p:cNvSpPr>
            <a:spLocks noGrp="1"/>
          </p:cNvSpPr>
          <p:nvPr>
            <p:ph type="body" sz="quarter" idx="13"/>
          </p:nvPr>
        </p:nvSpPr>
        <p:spPr>
          <a:xfrm>
            <a:off x="3549208" y="1484311"/>
            <a:ext cx="7287114" cy="238680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无锚点框的全卷积单阶段目标检测方法研究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3549208" y="4010868"/>
            <a:ext cx="7287114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算法介绍</a:t>
            </a:r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292F74-F843-48BB-92EA-9AF2EA19F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476" y="1182609"/>
            <a:ext cx="4290432" cy="464860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F933A03-CE4B-4903-94AF-C038C20566DE}"/>
              </a:ext>
            </a:extLst>
          </p:cNvPr>
          <p:cNvSpPr txBox="1"/>
          <p:nvPr/>
        </p:nvSpPr>
        <p:spPr>
          <a:xfrm>
            <a:off x="1277804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多框冲突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D161B4-03CA-4566-8B94-12ABED6D0DB2}"/>
              </a:ext>
            </a:extLst>
          </p:cNvPr>
          <p:cNvSpPr txBox="1"/>
          <p:nvPr/>
        </p:nvSpPr>
        <p:spPr>
          <a:xfrm>
            <a:off x="1277804" y="2797274"/>
            <a:ext cx="3927929" cy="1045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当映射回原图的点落入多个目标框，选取面积最小的目标框与该点关联。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9970951-CB16-41E1-AFCE-8420F6D0C24B}"/>
              </a:ext>
            </a:extLst>
          </p:cNvPr>
          <p:cNvCxnSpPr/>
          <p:nvPr/>
        </p:nvCxnSpPr>
        <p:spPr>
          <a:xfrm>
            <a:off x="1259940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173816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算法介绍</a:t>
            </a:r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AA2EBB-2CC5-405A-8012-204321409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95" y="1192537"/>
            <a:ext cx="3952875" cy="46386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24F6D5-2CAD-40C1-BCBE-DD8227E94F14}"/>
              </a:ext>
            </a:extLst>
          </p:cNvPr>
          <p:cNvSpPr txBox="1"/>
          <p:nvPr/>
        </p:nvSpPr>
        <p:spPr>
          <a:xfrm>
            <a:off x="6175205" y="1464175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回归目标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9F6C6B-AA26-4AFC-8C2B-BB9553DA4566}"/>
              </a:ext>
            </a:extLst>
          </p:cNvPr>
          <p:cNvSpPr txBox="1"/>
          <p:nvPr/>
        </p:nvSpPr>
        <p:spPr>
          <a:xfrm>
            <a:off x="6175205" y="2395017"/>
            <a:ext cx="3927929" cy="1045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特征图上映射回原图的点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(x,y)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与目标框相关联，则该点回归目标为四维向量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(l</a:t>
            </a:r>
            <a:r>
              <a:rPr lang="zh-CN" altLang="en-US" spc="3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,t</a:t>
            </a:r>
            <a:r>
              <a:rPr lang="zh-CN" altLang="en-US" spc="3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,r</a:t>
            </a:r>
            <a:r>
              <a:rPr lang="zh-CN" altLang="en-US" spc="3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,b</a:t>
            </a:r>
            <a:r>
              <a:rPr lang="zh-CN" altLang="en-US" spc="3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2C06DB6-A695-43D8-86ED-245F3DD244F3}"/>
              </a:ext>
            </a:extLst>
          </p:cNvPr>
          <p:cNvCxnSpPr/>
          <p:nvPr/>
        </p:nvCxnSpPr>
        <p:spPr>
          <a:xfrm>
            <a:off x="6157341" y="2258977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383D892-8446-4E5B-AC0D-4595D2AEE788}"/>
                  </a:ext>
                </a:extLst>
              </p:cNvPr>
              <p:cNvSpPr txBox="1"/>
              <p:nvPr/>
            </p:nvSpPr>
            <p:spPr>
              <a:xfrm>
                <a:off x="6346178" y="3648833"/>
                <a:ext cx="3979230" cy="1327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sz="28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383D892-8446-4E5B-AC0D-4595D2AEE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178" y="3648833"/>
                <a:ext cx="3979230" cy="13276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F8558777-84B7-4FC8-A2AA-95139FE0E430}"/>
              </a:ext>
            </a:extLst>
          </p:cNvPr>
          <p:cNvSpPr txBox="1"/>
          <p:nvPr/>
        </p:nvSpPr>
        <p:spPr>
          <a:xfrm>
            <a:off x="5878269" y="5094251"/>
            <a:ext cx="5014633" cy="2527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(x</a:t>
            </a:r>
            <a:r>
              <a:rPr lang="en-US" altLang="zh-CN" sz="1400" spc="3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en-US" altLang="zh-CN" sz="14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,y</a:t>
            </a:r>
            <a:r>
              <a:rPr lang="en-US" altLang="zh-CN" sz="1400" spc="3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en-US" altLang="zh-CN" sz="14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),(x</a:t>
            </a:r>
            <a:r>
              <a:rPr lang="en-US" altLang="zh-CN" sz="1400" spc="3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altLang="zh-CN" sz="14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,y</a:t>
            </a:r>
            <a:r>
              <a:rPr lang="en-US" altLang="zh-CN" sz="1400" spc="3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altLang="zh-CN" sz="14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zh-CN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分别为目标框左上角、右下角坐标值</a:t>
            </a:r>
          </a:p>
        </p:txBody>
      </p: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extLst>
              <a:ext uri="{FF2B5EF4-FFF2-40B4-BE49-F238E27FC236}">
                <a16:creationId xmlns:a16="http://schemas.microsoft.com/office/drawing/2014/main" id="{5FCFC9BE-19C9-4E53-9644-E1E936E85FA7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C73F421B-C081-45F2-832A-0EC4C791D364}"/>
              </a:ext>
            </a:extLst>
          </p:cNvPr>
          <p:cNvSpPr txBox="1"/>
          <p:nvPr/>
        </p:nvSpPr>
        <p:spPr>
          <a:xfrm>
            <a:off x="6820545" y="2848328"/>
            <a:ext cx="4485185" cy="1161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000" dirty="0"/>
              <a:t>正样本</a:t>
            </a:r>
            <a:r>
              <a:rPr lang="en-US" altLang="zh-CN" sz="2000" dirty="0"/>
              <a:t>A:</a:t>
            </a:r>
            <a:r>
              <a:rPr lang="zh-CN" altLang="en-US" sz="2000" dirty="0"/>
              <a:t>低质量回归框</a:t>
            </a:r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zh-CN" altLang="en-US" sz="2000" dirty="0"/>
              <a:t>正样本</a:t>
            </a:r>
            <a:r>
              <a:rPr lang="en-US" altLang="zh-CN" sz="2000" dirty="0"/>
              <a:t>B:</a:t>
            </a:r>
            <a:r>
              <a:rPr lang="zh-CN" altLang="en-US" sz="2000" dirty="0"/>
              <a:t>高质量回归框</a:t>
            </a:r>
            <a:endParaRPr lang="en-US" altLang="zh-CN" sz="20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02A66510-6C6C-40C5-9F59-5734C520760F}"/>
              </a:ext>
            </a:extLst>
          </p:cNvPr>
          <p:cNvSpPr txBox="1"/>
          <p:nvPr/>
        </p:nvSpPr>
        <p:spPr>
          <a:xfrm>
            <a:off x="6859444" y="2848328"/>
            <a:ext cx="4485185" cy="1161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en-US" altLang="zh-CN" sz="2000" dirty="0"/>
              <a:t>A:</a:t>
            </a:r>
            <a:r>
              <a:rPr lang="zh-CN" altLang="en-US" sz="2000" dirty="0"/>
              <a:t>落入目标框内，为正样本</a:t>
            </a:r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B:</a:t>
            </a:r>
            <a:r>
              <a:rPr lang="zh-CN" altLang="en-US" sz="2000" dirty="0"/>
              <a:t>落入目标框内，为正样本</a:t>
            </a:r>
            <a:endParaRPr lang="en-US" altLang="zh-CN" sz="2000" dirty="0"/>
          </a:p>
        </p:txBody>
      </p:sp>
      <p:graphicFrame>
        <p:nvGraphicFramePr>
          <p:cNvPr id="48" name="表格 5">
            <a:extLst>
              <a:ext uri="{FF2B5EF4-FFF2-40B4-BE49-F238E27FC236}">
                <a16:creationId xmlns:a16="http://schemas.microsoft.com/office/drawing/2014/main" id="{01DECF0E-FF96-43F2-8132-CB7E8609B03C}"/>
              </a:ext>
            </a:extLst>
          </p:cNvPr>
          <p:cNvGraphicFramePr>
            <a:graphicFrameLocks noGrp="1"/>
          </p:cNvGraphicFramePr>
          <p:nvPr/>
        </p:nvGraphicFramePr>
        <p:xfrm>
          <a:off x="1171837" y="1408890"/>
          <a:ext cx="4320000" cy="404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77786276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20312014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95633020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922266258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669547342"/>
                    </a:ext>
                  </a:extLst>
                </a:gridCol>
              </a:tblGrid>
              <a:tr h="808044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48522"/>
                  </a:ext>
                </a:extLst>
              </a:tr>
              <a:tr h="808044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919988"/>
                  </a:ext>
                </a:extLst>
              </a:tr>
              <a:tr h="808044"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171001"/>
                  </a:ext>
                </a:extLst>
              </a:tr>
              <a:tr h="808044"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802378"/>
                  </a:ext>
                </a:extLst>
              </a:tr>
              <a:tr h="808044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928890"/>
                  </a:ext>
                </a:extLst>
              </a:tr>
            </a:tbl>
          </a:graphicData>
        </a:graphic>
      </p:graphicFrame>
      <p:sp>
        <p:nvSpPr>
          <p:cNvPr id="49" name="椭圆 48">
            <a:extLst>
              <a:ext uri="{FF2B5EF4-FFF2-40B4-BE49-F238E27FC236}">
                <a16:creationId xmlns:a16="http://schemas.microsoft.com/office/drawing/2014/main" id="{0DF94FAB-F2B9-4F87-8F4B-4E16E961F483}"/>
              </a:ext>
            </a:extLst>
          </p:cNvPr>
          <p:cNvSpPr/>
          <p:nvPr/>
        </p:nvSpPr>
        <p:spPr>
          <a:xfrm>
            <a:off x="1096373" y="1325662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354A8624-C0B0-4FFB-8E77-87CE4233D8B5}"/>
              </a:ext>
            </a:extLst>
          </p:cNvPr>
          <p:cNvSpPr/>
          <p:nvPr/>
        </p:nvSpPr>
        <p:spPr>
          <a:xfrm>
            <a:off x="1958987" y="1325662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EA715054-221E-4B58-9B11-A67F7A2EA7D6}"/>
              </a:ext>
            </a:extLst>
          </p:cNvPr>
          <p:cNvSpPr/>
          <p:nvPr/>
        </p:nvSpPr>
        <p:spPr>
          <a:xfrm>
            <a:off x="2821601" y="1325662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980DE71C-542D-4699-A84E-C6E8D3E6931B}"/>
              </a:ext>
            </a:extLst>
          </p:cNvPr>
          <p:cNvSpPr/>
          <p:nvPr/>
        </p:nvSpPr>
        <p:spPr>
          <a:xfrm>
            <a:off x="3684215" y="1325662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B09DBC34-498F-4C7A-801B-0D9BC9CDAB7B}"/>
              </a:ext>
            </a:extLst>
          </p:cNvPr>
          <p:cNvSpPr/>
          <p:nvPr/>
        </p:nvSpPr>
        <p:spPr>
          <a:xfrm>
            <a:off x="4546829" y="1325662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9D4F6F47-9AAC-4361-A7B8-CC5FC4F5D4C3}"/>
              </a:ext>
            </a:extLst>
          </p:cNvPr>
          <p:cNvSpPr/>
          <p:nvPr/>
        </p:nvSpPr>
        <p:spPr>
          <a:xfrm>
            <a:off x="5409443" y="1325662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17FA7FF4-7326-4021-B0F7-D7342421FB99}"/>
              </a:ext>
            </a:extLst>
          </p:cNvPr>
          <p:cNvSpPr/>
          <p:nvPr/>
        </p:nvSpPr>
        <p:spPr>
          <a:xfrm>
            <a:off x="1096376" y="2120655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FD509A7E-ECE6-4EEF-8E33-D64ABE57702A}"/>
              </a:ext>
            </a:extLst>
          </p:cNvPr>
          <p:cNvSpPr/>
          <p:nvPr/>
        </p:nvSpPr>
        <p:spPr>
          <a:xfrm>
            <a:off x="1958990" y="2120655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4D04C91A-A27D-4BF0-BB23-6C8D814E2EA0}"/>
              </a:ext>
            </a:extLst>
          </p:cNvPr>
          <p:cNvSpPr/>
          <p:nvPr/>
        </p:nvSpPr>
        <p:spPr>
          <a:xfrm>
            <a:off x="2821604" y="2120655"/>
            <a:ext cx="150921" cy="1664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FFE15268-F581-4034-A951-D67FC3B4D23D}"/>
              </a:ext>
            </a:extLst>
          </p:cNvPr>
          <p:cNvSpPr/>
          <p:nvPr/>
        </p:nvSpPr>
        <p:spPr>
          <a:xfrm>
            <a:off x="3684218" y="2120655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EBF8920D-4D09-4614-BE24-F75C3D80B21D}"/>
              </a:ext>
            </a:extLst>
          </p:cNvPr>
          <p:cNvSpPr/>
          <p:nvPr/>
        </p:nvSpPr>
        <p:spPr>
          <a:xfrm>
            <a:off x="4546832" y="2120655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80A3FCA0-F27E-4ADE-A8E8-5D9B0EDCF8D2}"/>
              </a:ext>
            </a:extLst>
          </p:cNvPr>
          <p:cNvSpPr/>
          <p:nvPr/>
        </p:nvSpPr>
        <p:spPr>
          <a:xfrm>
            <a:off x="5409446" y="2120655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3E27EFB1-358E-45E1-91C3-3A72E84D95BD}"/>
              </a:ext>
            </a:extLst>
          </p:cNvPr>
          <p:cNvSpPr/>
          <p:nvPr/>
        </p:nvSpPr>
        <p:spPr>
          <a:xfrm>
            <a:off x="1096373" y="5362157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C32A7F9-B02F-4D56-8473-7D762E3ED2F2}"/>
              </a:ext>
            </a:extLst>
          </p:cNvPr>
          <p:cNvSpPr/>
          <p:nvPr/>
        </p:nvSpPr>
        <p:spPr>
          <a:xfrm>
            <a:off x="1958987" y="5362157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59F67ED8-51E4-4A92-B1AA-39B16153FA01}"/>
              </a:ext>
            </a:extLst>
          </p:cNvPr>
          <p:cNvSpPr/>
          <p:nvPr/>
        </p:nvSpPr>
        <p:spPr>
          <a:xfrm>
            <a:off x="2821601" y="5362157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B84CAA3-F298-4EE7-9E62-C95AA01CD7C0}"/>
              </a:ext>
            </a:extLst>
          </p:cNvPr>
          <p:cNvSpPr/>
          <p:nvPr/>
        </p:nvSpPr>
        <p:spPr>
          <a:xfrm>
            <a:off x="3684215" y="5362157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31DA831D-2B0D-4017-BD67-AD2824902294}"/>
              </a:ext>
            </a:extLst>
          </p:cNvPr>
          <p:cNvSpPr/>
          <p:nvPr/>
        </p:nvSpPr>
        <p:spPr>
          <a:xfrm>
            <a:off x="4546829" y="5362157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075C21A3-9E88-4937-A6F0-31BAFAD2E8C9}"/>
              </a:ext>
            </a:extLst>
          </p:cNvPr>
          <p:cNvSpPr/>
          <p:nvPr/>
        </p:nvSpPr>
        <p:spPr>
          <a:xfrm>
            <a:off x="5409443" y="5362157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94E5DB0-39CE-4F02-A7B0-A03C42804CB6}"/>
              </a:ext>
            </a:extLst>
          </p:cNvPr>
          <p:cNvSpPr/>
          <p:nvPr/>
        </p:nvSpPr>
        <p:spPr>
          <a:xfrm>
            <a:off x="2500545" y="2019623"/>
            <a:ext cx="902473" cy="1619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2E147FE-7D1B-43E2-B587-5B32AF51AA5F}"/>
              </a:ext>
            </a:extLst>
          </p:cNvPr>
          <p:cNvSpPr txBox="1"/>
          <p:nvPr/>
        </p:nvSpPr>
        <p:spPr>
          <a:xfrm>
            <a:off x="2500545" y="2016812"/>
            <a:ext cx="34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</a:t>
            </a:r>
            <a:endParaRPr lang="zh-CN" altLang="en-US" sz="2400" dirty="0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98AFCCBE-DC47-42BE-9405-E2FADE8B05E5}"/>
              </a:ext>
            </a:extLst>
          </p:cNvPr>
          <p:cNvSpPr/>
          <p:nvPr/>
        </p:nvSpPr>
        <p:spPr>
          <a:xfrm>
            <a:off x="1096379" y="2915648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8F5463F3-6A3F-45C2-8D57-0A4A8D24E63C}"/>
              </a:ext>
            </a:extLst>
          </p:cNvPr>
          <p:cNvSpPr/>
          <p:nvPr/>
        </p:nvSpPr>
        <p:spPr>
          <a:xfrm>
            <a:off x="1958993" y="2915648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608513BF-14AD-42D6-9C53-7ED01AE66F82}"/>
              </a:ext>
            </a:extLst>
          </p:cNvPr>
          <p:cNvSpPr/>
          <p:nvPr/>
        </p:nvSpPr>
        <p:spPr>
          <a:xfrm>
            <a:off x="2821607" y="2915648"/>
            <a:ext cx="150921" cy="1664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9B608D66-9AE4-40A2-831F-D81FEA56E380}"/>
              </a:ext>
            </a:extLst>
          </p:cNvPr>
          <p:cNvSpPr/>
          <p:nvPr/>
        </p:nvSpPr>
        <p:spPr>
          <a:xfrm>
            <a:off x="3684221" y="2915648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6ABD7707-AD01-4770-92C7-B4AD5D543909}"/>
              </a:ext>
            </a:extLst>
          </p:cNvPr>
          <p:cNvSpPr/>
          <p:nvPr/>
        </p:nvSpPr>
        <p:spPr>
          <a:xfrm>
            <a:off x="4546835" y="2915648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346961DB-F22C-4AFE-BF21-F89BE8E76C77}"/>
              </a:ext>
            </a:extLst>
          </p:cNvPr>
          <p:cNvSpPr/>
          <p:nvPr/>
        </p:nvSpPr>
        <p:spPr>
          <a:xfrm>
            <a:off x="5409449" y="2915648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B0805925-0D98-4D7E-ABF3-D27FD2B29CF8}"/>
              </a:ext>
            </a:extLst>
          </p:cNvPr>
          <p:cNvSpPr/>
          <p:nvPr/>
        </p:nvSpPr>
        <p:spPr>
          <a:xfrm>
            <a:off x="1096382" y="3710641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29E9A103-D0B1-4CD8-B2A3-52AAEB3486D7}"/>
              </a:ext>
            </a:extLst>
          </p:cNvPr>
          <p:cNvSpPr/>
          <p:nvPr/>
        </p:nvSpPr>
        <p:spPr>
          <a:xfrm>
            <a:off x="1958996" y="3710641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35BA7504-BCC4-4D88-8623-0CFAFD3BFD01}"/>
              </a:ext>
            </a:extLst>
          </p:cNvPr>
          <p:cNvSpPr/>
          <p:nvPr/>
        </p:nvSpPr>
        <p:spPr>
          <a:xfrm>
            <a:off x="2821610" y="3710641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79EDBE10-4536-463E-BB20-7849DAD61D1E}"/>
              </a:ext>
            </a:extLst>
          </p:cNvPr>
          <p:cNvSpPr/>
          <p:nvPr/>
        </p:nvSpPr>
        <p:spPr>
          <a:xfrm>
            <a:off x="3684224" y="3710641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9157E879-74A6-4AE2-A1A5-7D444D5EAE04}"/>
              </a:ext>
            </a:extLst>
          </p:cNvPr>
          <p:cNvSpPr/>
          <p:nvPr/>
        </p:nvSpPr>
        <p:spPr>
          <a:xfrm>
            <a:off x="4546838" y="3710641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CCC4279B-0CEB-4077-8C46-9216F7E8EA14}"/>
              </a:ext>
            </a:extLst>
          </p:cNvPr>
          <p:cNvSpPr/>
          <p:nvPr/>
        </p:nvSpPr>
        <p:spPr>
          <a:xfrm>
            <a:off x="5409452" y="3710641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CA028542-4EB7-43E4-85C8-CE11CA6F58AC}"/>
              </a:ext>
            </a:extLst>
          </p:cNvPr>
          <p:cNvSpPr/>
          <p:nvPr/>
        </p:nvSpPr>
        <p:spPr>
          <a:xfrm>
            <a:off x="1096385" y="4505634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E500CB60-7691-4CC1-B2AD-D0AF5B320B23}"/>
              </a:ext>
            </a:extLst>
          </p:cNvPr>
          <p:cNvSpPr/>
          <p:nvPr/>
        </p:nvSpPr>
        <p:spPr>
          <a:xfrm>
            <a:off x="1958999" y="4505634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AE57666D-E0E3-497B-95C4-A2E7FC30A74E}"/>
              </a:ext>
            </a:extLst>
          </p:cNvPr>
          <p:cNvSpPr/>
          <p:nvPr/>
        </p:nvSpPr>
        <p:spPr>
          <a:xfrm>
            <a:off x="2821613" y="4505634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83F8C69B-0DFB-4FD2-9406-F1EC489DFB93}"/>
              </a:ext>
            </a:extLst>
          </p:cNvPr>
          <p:cNvSpPr/>
          <p:nvPr/>
        </p:nvSpPr>
        <p:spPr>
          <a:xfrm>
            <a:off x="3684227" y="4505634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90CDC6B7-1135-46FE-ABB2-454521C04071}"/>
              </a:ext>
            </a:extLst>
          </p:cNvPr>
          <p:cNvSpPr/>
          <p:nvPr/>
        </p:nvSpPr>
        <p:spPr>
          <a:xfrm>
            <a:off x="4546841" y="4505634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7B89600B-575E-4C37-97C5-A93EF05AFF43}"/>
              </a:ext>
            </a:extLst>
          </p:cNvPr>
          <p:cNvSpPr/>
          <p:nvPr/>
        </p:nvSpPr>
        <p:spPr>
          <a:xfrm>
            <a:off x="5409455" y="4505634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DD72F290-EE9B-48BA-B1EE-3A3A4907B7EF}"/>
              </a:ext>
            </a:extLst>
          </p:cNvPr>
          <p:cNvSpPr txBox="1"/>
          <p:nvPr/>
        </p:nvSpPr>
        <p:spPr>
          <a:xfrm>
            <a:off x="2500545" y="2781656"/>
            <a:ext cx="34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</a:t>
            </a:r>
            <a:endParaRPr lang="zh-CN" altLang="en-US" sz="2400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算法介绍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A301E254-4F89-419D-86C5-015D2D1F0EE8}"/>
              </a:ext>
            </a:extLst>
          </p:cNvPr>
          <p:cNvSpPr txBox="1"/>
          <p:nvPr/>
        </p:nvSpPr>
        <p:spPr>
          <a:xfrm>
            <a:off x="3037884" y="55938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原图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9BD69DC7-BD86-4827-A9C0-9A244D402A3D}"/>
              </a:ext>
            </a:extLst>
          </p:cNvPr>
          <p:cNvSpPr txBox="1"/>
          <p:nvPr/>
        </p:nvSpPr>
        <p:spPr>
          <a:xfrm>
            <a:off x="9682579" y="2848328"/>
            <a:ext cx="1476651" cy="1161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000" dirty="0">
                <a:solidFill>
                  <a:srgbClr val="FF0000"/>
                </a:solidFill>
              </a:rPr>
              <a:t>（权重减小）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just"/>
            <a:endParaRPr lang="en-US" altLang="zh-CN" sz="2000" dirty="0">
              <a:solidFill>
                <a:srgbClr val="FF0000"/>
              </a:solidFill>
            </a:endParaRPr>
          </a:p>
          <a:p>
            <a:pPr algn="just"/>
            <a:r>
              <a:rPr lang="zh-CN" altLang="en-US" sz="2000" dirty="0">
                <a:solidFill>
                  <a:srgbClr val="FF0000"/>
                </a:solidFill>
              </a:rPr>
              <a:t>（权重增大）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8868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99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99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89" grpId="0"/>
      <p:bldP spid="8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算法介绍</a:t>
            </a:r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D161B4-03CA-4566-8B94-12ABED6D0DB2}"/>
              </a:ext>
            </a:extLst>
          </p:cNvPr>
          <p:cNvSpPr txBox="1"/>
          <p:nvPr/>
        </p:nvSpPr>
        <p:spPr>
          <a:xfrm>
            <a:off x="1277804" y="2797274"/>
            <a:ext cx="3690135" cy="14053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对于一个位置的中心度目标</a:t>
            </a:r>
            <a:r>
              <a:rPr lang="en-US" altLang="zh-CN" spc="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centerness</a:t>
            </a:r>
            <a:r>
              <a:rPr lang="en-US" altLang="zh-CN" spc="3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，由给该位置给定的回归目标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(l</a:t>
            </a:r>
            <a:r>
              <a:rPr lang="en-US" altLang="zh-CN" spc="3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,t</a:t>
            </a:r>
            <a:r>
              <a:rPr lang="en-US" altLang="zh-CN" spc="3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,r</a:t>
            </a:r>
            <a:r>
              <a:rPr lang="en-US" altLang="zh-CN" spc="3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,b</a:t>
            </a:r>
            <a:r>
              <a:rPr lang="en-US" altLang="zh-CN" spc="3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计算所得。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9970951-CB16-41E1-AFCE-8420F6D0C24B}"/>
              </a:ext>
            </a:extLst>
          </p:cNvPr>
          <p:cNvCxnSpPr/>
          <p:nvPr/>
        </p:nvCxnSpPr>
        <p:spPr>
          <a:xfrm>
            <a:off x="1259940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8ECD3657-4B56-46EF-9672-8E87B1337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062" y="1200576"/>
            <a:ext cx="3284505" cy="4656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BCBD84A-9A33-4DBC-A10A-AEB2EC1ACCE4}"/>
                  </a:ext>
                </a:extLst>
              </p:cNvPr>
              <p:cNvSpPr/>
              <p:nvPr/>
            </p:nvSpPr>
            <p:spPr>
              <a:xfrm>
                <a:off x="872412" y="4280976"/>
                <a:ext cx="5949642" cy="2106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𝑐𝑒𝑛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terness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zh-CN" sz="24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𝑐𝑒𝑛𝑡𝑒𝑟𝑛𝑒𝑠𝑠</m:t>
                      </m:r>
                    </m:oMath>
                  </m:oMathPara>
                </a14:m>
                <a:endParaRPr lang="zh-CN" altLang="en-US" sz="2400" dirty="0"/>
              </a:p>
              <a:p>
                <a:endParaRPr lang="en-US" altLang="zh-CN" sz="2400" b="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BCBD84A-9A33-4DBC-A10A-AEB2EC1AC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412" y="4280976"/>
                <a:ext cx="5949642" cy="2106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92E3304F-63BF-4C3A-8613-145224F388EF}"/>
              </a:ext>
            </a:extLst>
          </p:cNvPr>
          <p:cNvSpPr txBox="1"/>
          <p:nvPr/>
        </p:nvSpPr>
        <p:spPr>
          <a:xfrm>
            <a:off x="1277804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中心度分支</a:t>
            </a:r>
          </a:p>
        </p:txBody>
      </p:sp>
    </p:spTree>
    <p:extLst>
      <p:ext uri="{BB962C8B-B14F-4D97-AF65-F5344CB8AC3E}">
        <p14:creationId xmlns:p14="http://schemas.microsoft.com/office/powerpoint/2010/main" val="4227967498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0C0082-5946-4084-982B-AB4982850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43" y="1503001"/>
            <a:ext cx="4092070" cy="38519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</p:spPr>
        <p:txBody>
          <a:bodyPr/>
          <a:lstStyle/>
          <a:p>
            <a:r>
              <a:rPr lang="zh-CN" altLang="en-US" dirty="0"/>
              <a:t>算法介绍</a:t>
            </a:r>
          </a:p>
        </p:txBody>
      </p:sp>
      <p:sp>
        <p:nvSpPr>
          <p:cNvPr id="8" name="文本占位符 20"/>
          <p:cNvSpPr txBox="1"/>
          <p:nvPr/>
        </p:nvSpPr>
        <p:spPr>
          <a:xfrm>
            <a:off x="1634917" y="5354999"/>
            <a:ext cx="1154723" cy="274140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1800" kern="12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90204"/>
                <a:ea typeface="微软雅黑"/>
              </a:rPr>
              <a:t>无中心度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11" name="文本占位符 23"/>
          <p:cNvSpPr txBox="1"/>
          <p:nvPr/>
        </p:nvSpPr>
        <p:spPr>
          <a:xfrm>
            <a:off x="4258313" y="1503001"/>
            <a:ext cx="3489325" cy="3851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lang="zh-CN" altLang="en-US" sz="4000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中心度分支</a:t>
            </a:r>
            <a:endParaRPr kumimoji="0" lang="en-US" altLang="zh-CN" sz="4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效果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E49112-A526-4A4C-9F0B-A8897ED69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120" y="1503001"/>
            <a:ext cx="4156104" cy="3851998"/>
          </a:xfrm>
          <a:prstGeom prst="rect">
            <a:avLst/>
          </a:prstGeom>
        </p:spPr>
      </p:pic>
      <p:sp>
        <p:nvSpPr>
          <p:cNvPr id="12" name="文本占位符 20">
            <a:extLst>
              <a:ext uri="{FF2B5EF4-FFF2-40B4-BE49-F238E27FC236}">
                <a16:creationId xmlns:a16="http://schemas.microsoft.com/office/drawing/2014/main" id="{4739B957-28BC-4962-B663-C46F0042BFE9}"/>
              </a:ext>
            </a:extLst>
          </p:cNvPr>
          <p:cNvSpPr txBox="1"/>
          <p:nvPr/>
        </p:nvSpPr>
        <p:spPr>
          <a:xfrm>
            <a:off x="9402360" y="5354999"/>
            <a:ext cx="1154723" cy="274140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1800" kern="12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90204"/>
                <a:ea typeface="微软雅黑"/>
              </a:rPr>
              <a:t>有中心度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377F0F8-CEC6-46C3-AB63-4AA4F964E246}"/>
              </a:ext>
            </a:extLst>
          </p:cNvPr>
          <p:cNvSpPr/>
          <p:nvPr/>
        </p:nvSpPr>
        <p:spPr>
          <a:xfrm rot="2316427">
            <a:off x="2399247" y="2424529"/>
            <a:ext cx="1208960" cy="25827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422A2D6-57D7-48D2-B110-AB23303B4E68}"/>
              </a:ext>
            </a:extLst>
          </p:cNvPr>
          <p:cNvSpPr/>
          <p:nvPr/>
        </p:nvSpPr>
        <p:spPr>
          <a:xfrm rot="2316427">
            <a:off x="10090815" y="2424530"/>
            <a:ext cx="1208960" cy="25827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20">
            <a:extLst>
              <a:ext uri="{FF2B5EF4-FFF2-40B4-BE49-F238E27FC236}">
                <a16:creationId xmlns:a16="http://schemas.microsoft.com/office/drawing/2014/main" id="{153F9162-BE08-4551-B362-98EDE777C16C}"/>
              </a:ext>
            </a:extLst>
          </p:cNvPr>
          <p:cNvSpPr txBox="1"/>
          <p:nvPr/>
        </p:nvSpPr>
        <p:spPr>
          <a:xfrm>
            <a:off x="4072970" y="5629139"/>
            <a:ext cx="4046060" cy="609315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1800" kern="12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FF0000"/>
                </a:solidFill>
                <a:latin typeface="Arial" panose="020B0604020202090204"/>
                <a:ea typeface="微软雅黑"/>
              </a:rPr>
              <a:t>低质量回归框数量明显降低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90204"/>
              <a:ea typeface="微软雅黑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6083300" y="1333141"/>
            <a:ext cx="5435600" cy="4389376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算法介绍：创新点</a:t>
            </a:r>
          </a:p>
        </p:txBody>
      </p:sp>
      <p:sp>
        <p:nvSpPr>
          <p:cNvPr id="12" name="矩形 11"/>
          <p:cNvSpPr/>
          <p:nvPr/>
        </p:nvSpPr>
        <p:spPr>
          <a:xfrm>
            <a:off x="660400" y="1333141"/>
            <a:ext cx="5435600" cy="4389376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5400000">
            <a:off x="6051370" y="3430202"/>
            <a:ext cx="292707" cy="19513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674790" y="1745927"/>
            <a:ext cx="3321466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spc="300" dirty="0">
                <a:solidFill>
                  <a:schemeClr val="accent4"/>
                </a:solidFill>
                <a:latin typeface="+mj-ea"/>
                <a:ea typeface="+mj-ea"/>
              </a:rPr>
              <a:t>中心部分采样策略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712890" y="2890713"/>
            <a:ext cx="4572000" cy="28339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400" b="1" spc="300" dirty="0">
                <a:solidFill>
                  <a:schemeClr val="accent4"/>
                </a:solidFill>
              </a:rPr>
              <a:t>低质量点的位置离目标框中心点欧几里得距离较远</a:t>
            </a:r>
            <a:endParaRPr lang="en-US" altLang="zh-CN" sz="2400" b="1" spc="300" dirty="0">
              <a:solidFill>
                <a:schemeClr val="accent4"/>
              </a:solidFill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n"/>
            </a:pPr>
            <a:endParaRPr lang="en-US" altLang="zh-CN" sz="2400" b="1" spc="300" dirty="0">
              <a:solidFill>
                <a:schemeClr val="accent4"/>
              </a:solidFill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400" b="1" spc="300" dirty="0">
                <a:solidFill>
                  <a:schemeClr val="accent4"/>
                </a:solidFill>
              </a:rPr>
              <a:t>限制正样本点与中心点的欧几里得距离，直接摒弃低质量点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6718439" y="2524184"/>
            <a:ext cx="55963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137295" y="1745927"/>
            <a:ext cx="2656114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spc="300" dirty="0">
                <a:solidFill>
                  <a:schemeClr val="bg1"/>
                </a:solidFill>
                <a:latin typeface="+mj-ea"/>
                <a:ea typeface="+mj-ea"/>
              </a:rPr>
              <a:t>中心度分支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137295" y="2890713"/>
            <a:ext cx="4572000" cy="2353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400" b="1" spc="300" dirty="0">
                <a:solidFill>
                  <a:schemeClr val="bg1"/>
                </a:solidFill>
              </a:rPr>
              <a:t>低质量点的位置偏僻，中心度值低</a:t>
            </a:r>
            <a:endParaRPr lang="en-US" altLang="zh-CN" sz="2400" b="1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endParaRPr lang="en-US" altLang="zh-CN" sz="2400" b="1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400" b="1" spc="300" dirty="0">
                <a:solidFill>
                  <a:schemeClr val="bg1"/>
                </a:solidFill>
              </a:rPr>
              <a:t>降低该点权重，抑制低质量框产生</a:t>
            </a:r>
            <a:endParaRPr lang="en-US" altLang="zh-CN" sz="2400" b="1" spc="300" dirty="0">
              <a:solidFill>
                <a:schemeClr val="bg1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193644" y="2524184"/>
            <a:ext cx="5596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B27BC31-FDD2-4BBF-B18C-61AB03BE9B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9" r="-4" b="21459"/>
          <a:stretch>
            <a:fillRect/>
          </a:stretch>
        </p:blipFill>
        <p:spPr>
          <a:xfrm>
            <a:off x="5496855" y="3603482"/>
            <a:ext cx="5801669" cy="22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分类+中心度">
            <a:extLst>
              <a:ext uri="{FF2B5EF4-FFF2-40B4-BE49-F238E27FC236}">
                <a16:creationId xmlns:a16="http://schemas.microsoft.com/office/drawing/2014/main" id="{4C9648EC-4F35-4908-B77F-4F0E109163CA}"/>
              </a:ext>
            </a:extLst>
          </p:cNvPr>
          <p:cNvPicPr/>
          <p:nvPr/>
        </p:nvPicPr>
        <p:blipFill>
          <a:blip r:embed="rId4"/>
          <a:srcRect t="9441" b="12415"/>
          <a:stretch>
            <a:fillRect/>
          </a:stretch>
        </p:blipFill>
        <p:spPr>
          <a:xfrm>
            <a:off x="5808524" y="1218666"/>
            <a:ext cx="5488295" cy="2278411"/>
          </a:xfrm>
          <a:prstGeom prst="rect">
            <a:avLst/>
          </a:prstGeom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算法介绍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72589" y="2616053"/>
            <a:ext cx="3676964" cy="1625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800" dirty="0">
                <a:solidFill>
                  <a:schemeClr val="tx1"/>
                </a:solidFill>
              </a:rPr>
              <a:t>特征图分别通过不同分支的卷积操作，得到最终检测结果。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>
            <a:cxnSpLocks/>
          </p:cNvCxnSpPr>
          <p:nvPr/>
        </p:nvCxnSpPr>
        <p:spPr>
          <a:xfrm>
            <a:off x="948302" y="4742687"/>
            <a:ext cx="2300925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算法介绍</a:t>
            </a:r>
          </a:p>
        </p:txBody>
      </p:sp>
      <p:sp>
        <p:nvSpPr>
          <p:cNvPr id="55" name="矩形 54"/>
          <p:cNvSpPr/>
          <p:nvPr/>
        </p:nvSpPr>
        <p:spPr>
          <a:xfrm>
            <a:off x="1465945" y="1252207"/>
            <a:ext cx="9260114" cy="14514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465944" y="2826780"/>
            <a:ext cx="9260103" cy="14514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1465945" y="4386610"/>
            <a:ext cx="9260102" cy="14514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占位符 11"/>
          <p:cNvSpPr txBox="1"/>
          <p:nvPr/>
        </p:nvSpPr>
        <p:spPr>
          <a:xfrm>
            <a:off x="4762005" y="1601944"/>
            <a:ext cx="5769420" cy="81994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/>
              <a:t>采用</a:t>
            </a:r>
            <a:r>
              <a:rPr lang="en-US" altLang="zh-CN" sz="1800" dirty="0"/>
              <a:t>Focal Loss</a:t>
            </a:r>
            <a:r>
              <a:rPr lang="zh-CN" altLang="en-US" sz="1800" dirty="0"/>
              <a:t>，焦距损失来计算损失值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全特征单元参与计算，权重为</a:t>
            </a:r>
            <a:r>
              <a:rPr lang="en-US" altLang="zh-CN" sz="1800" dirty="0"/>
              <a:t>1</a:t>
            </a:r>
            <a:endParaRPr lang="zh-CN" altLang="en-US" sz="1800" dirty="0"/>
          </a:p>
        </p:txBody>
      </p:sp>
      <p:sp>
        <p:nvSpPr>
          <p:cNvPr id="65" name="文本占位符 6"/>
          <p:cNvSpPr txBox="1"/>
          <p:nvPr/>
        </p:nvSpPr>
        <p:spPr>
          <a:xfrm>
            <a:off x="1913119" y="1644622"/>
            <a:ext cx="2143976" cy="7345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分类分支</a:t>
            </a:r>
          </a:p>
        </p:txBody>
      </p:sp>
      <p:sp>
        <p:nvSpPr>
          <p:cNvPr id="12" name="文本占位符 6">
            <a:extLst>
              <a:ext uri="{FF2B5EF4-FFF2-40B4-BE49-F238E27FC236}">
                <a16:creationId xmlns:a16="http://schemas.microsoft.com/office/drawing/2014/main" id="{112876F0-4621-48D6-8D74-494805188AE9}"/>
              </a:ext>
            </a:extLst>
          </p:cNvPr>
          <p:cNvSpPr txBox="1"/>
          <p:nvPr/>
        </p:nvSpPr>
        <p:spPr>
          <a:xfrm>
            <a:off x="1717810" y="3230518"/>
            <a:ext cx="2534594" cy="7345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中心度分支</a:t>
            </a:r>
          </a:p>
        </p:txBody>
      </p:sp>
      <p:sp>
        <p:nvSpPr>
          <p:cNvPr id="13" name="文本占位符 6">
            <a:extLst>
              <a:ext uri="{FF2B5EF4-FFF2-40B4-BE49-F238E27FC236}">
                <a16:creationId xmlns:a16="http://schemas.microsoft.com/office/drawing/2014/main" id="{1B4EDD5E-52D1-4CB8-900E-719F5231DF48}"/>
              </a:ext>
            </a:extLst>
          </p:cNvPr>
          <p:cNvSpPr txBox="1"/>
          <p:nvPr/>
        </p:nvSpPr>
        <p:spPr>
          <a:xfrm>
            <a:off x="1913119" y="4816414"/>
            <a:ext cx="2143976" cy="7345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回归分支</a:t>
            </a:r>
          </a:p>
        </p:txBody>
      </p: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847AC89F-44BA-441C-92C5-46FD3BF7391D}"/>
              </a:ext>
            </a:extLst>
          </p:cNvPr>
          <p:cNvSpPr txBox="1"/>
          <p:nvPr/>
        </p:nvSpPr>
        <p:spPr>
          <a:xfrm>
            <a:off x="4762004" y="3187840"/>
            <a:ext cx="5891199" cy="81994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/>
              <a:t>采用</a:t>
            </a:r>
            <a:r>
              <a:rPr lang="en-US" altLang="zh-CN" sz="1800" dirty="0"/>
              <a:t>BCE Loss</a:t>
            </a:r>
            <a:r>
              <a:rPr lang="zh-CN" altLang="en-US" sz="1800" dirty="0"/>
              <a:t>，二进制交叉熵损失来计算损失值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正样本参与计算，权重为</a:t>
            </a:r>
            <a:r>
              <a:rPr lang="en-US" altLang="zh-CN" sz="1800" dirty="0"/>
              <a:t>1</a:t>
            </a:r>
            <a:endParaRPr lang="zh-CN" altLang="en-US" sz="1800" dirty="0"/>
          </a:p>
        </p:txBody>
      </p:sp>
      <p:sp>
        <p:nvSpPr>
          <p:cNvPr id="17" name="文本占位符 11">
            <a:extLst>
              <a:ext uri="{FF2B5EF4-FFF2-40B4-BE49-F238E27FC236}">
                <a16:creationId xmlns:a16="http://schemas.microsoft.com/office/drawing/2014/main" id="{25B53FD4-CBC4-4E60-BA48-B64C3DB0D224}"/>
              </a:ext>
            </a:extLst>
          </p:cNvPr>
          <p:cNvSpPr txBox="1"/>
          <p:nvPr/>
        </p:nvSpPr>
        <p:spPr>
          <a:xfrm>
            <a:off x="4762005" y="4773736"/>
            <a:ext cx="5769420" cy="81994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/>
              <a:t>采用</a:t>
            </a:r>
            <a:r>
              <a:rPr lang="en-US" altLang="zh-CN" sz="1800" dirty="0"/>
              <a:t>IOU Loss</a:t>
            </a:r>
            <a:r>
              <a:rPr lang="zh-CN" altLang="en-US" sz="1800" dirty="0"/>
              <a:t>，交并比损失来计算损失值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正样本参与计算，权重为</a:t>
            </a:r>
            <a:r>
              <a:rPr lang="en-US" altLang="zh-CN" sz="1800" dirty="0"/>
              <a:t>1</a:t>
            </a:r>
            <a:endParaRPr lang="zh-CN" altLang="en-US" sz="1800" dirty="0"/>
          </a:p>
        </p:txBody>
      </p: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03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实验流程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50367" y="3775625"/>
            <a:ext cx="5006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Process of the experiment</a:t>
            </a:r>
            <a:endParaRPr lang="zh-CN" altLang="en-US" sz="2800" spc="100" dirty="0">
              <a:solidFill>
                <a:prstClr val="white">
                  <a:lumMod val="75000"/>
                </a:prstClr>
              </a:solidFill>
              <a:latin typeface="Century Gothic" panose="020B0502020202020204" pitchFamily="34" charset="0"/>
              <a:ea typeface="微软雅黑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0" name="椭圆 19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实验流程</a:t>
            </a:r>
          </a:p>
        </p:txBody>
      </p:sp>
      <p:sp>
        <p:nvSpPr>
          <p:cNvPr id="12" name="文本占位符 4"/>
          <p:cNvSpPr txBox="1"/>
          <p:nvPr/>
        </p:nvSpPr>
        <p:spPr>
          <a:xfrm>
            <a:off x="1513578" y="2237803"/>
            <a:ext cx="3768032" cy="3541896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操作系统：</a:t>
            </a:r>
            <a:r>
              <a:rPr lang="en-US" altLang="zh-CN" dirty="0"/>
              <a:t>Ubuntu 18.04.4 LTS</a:t>
            </a: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zh-CN" dirty="0"/>
              <a:t>开发平台：</a:t>
            </a:r>
            <a:r>
              <a:rPr lang="en-US" altLang="zh-CN" dirty="0"/>
              <a:t>Anaconda 4.7.10</a:t>
            </a:r>
            <a:r>
              <a:rPr lang="zh-CN" altLang="zh-CN" dirty="0"/>
              <a:t>、</a:t>
            </a:r>
            <a:r>
              <a:rPr lang="en-US" altLang="zh-CN" dirty="0" err="1"/>
              <a:t>Vscode</a:t>
            </a:r>
            <a:endParaRPr lang="en-US" altLang="zh-CN" dirty="0"/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zh-CN" dirty="0"/>
              <a:t>开发语言：</a:t>
            </a:r>
            <a:r>
              <a:rPr lang="en-US" altLang="zh-CN" dirty="0"/>
              <a:t>Python 3.7.7</a:t>
            </a: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zh-CN" dirty="0"/>
              <a:t>运算平台：</a:t>
            </a:r>
            <a:r>
              <a:rPr lang="en-US" altLang="zh-CN" dirty="0"/>
              <a:t>CUDA 10.1</a:t>
            </a: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zh-CN" dirty="0"/>
              <a:t>深度学习加速库：</a:t>
            </a:r>
            <a:r>
              <a:rPr lang="en-US" altLang="zh-CN" dirty="0" err="1"/>
              <a:t>CuDNN</a:t>
            </a:r>
            <a:r>
              <a:rPr lang="en-US" altLang="zh-CN" dirty="0"/>
              <a:t> 7.6.5</a:t>
            </a: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zh-CN" dirty="0"/>
              <a:t>深度学习网络框架：</a:t>
            </a:r>
            <a:r>
              <a:rPr lang="en-US" altLang="zh-CN" dirty="0" err="1"/>
              <a:t>Pytorch</a:t>
            </a:r>
            <a:r>
              <a:rPr lang="en-US" altLang="zh-CN" dirty="0"/>
              <a:t> 1.4.0</a:t>
            </a:r>
            <a:endParaRPr lang="zh-CN" altLang="zh-CN" dirty="0"/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p"/>
            </a:pPr>
            <a:endParaRPr lang="en-US" altLang="zh-CN" dirty="0"/>
          </a:p>
          <a:p>
            <a:pPr marL="0" marR="0" lvl="0" indent="0" algn="ju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  <a:sym typeface="+mn-lt"/>
            </a:endParaRPr>
          </a:p>
        </p:txBody>
      </p:sp>
      <p:sp>
        <p:nvSpPr>
          <p:cNvPr id="13" name="文本占位符 5"/>
          <p:cNvSpPr txBox="1"/>
          <p:nvPr/>
        </p:nvSpPr>
        <p:spPr>
          <a:xfrm>
            <a:off x="6910390" y="2237802"/>
            <a:ext cx="3768032" cy="3541896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4"/>
            </a:solidFill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A13F0B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1700" dirty="0">
                <a:sym typeface="+mn-lt"/>
              </a:rPr>
              <a:t>CPU</a:t>
            </a:r>
            <a:r>
              <a:rPr lang="zh-CN" altLang="en-US" sz="1700" dirty="0">
                <a:sym typeface="+mn-lt"/>
              </a:rPr>
              <a:t>：</a:t>
            </a:r>
            <a:r>
              <a:rPr lang="en-US" altLang="zh-CN" sz="1700" dirty="0"/>
              <a:t>Intel(R) Xeon(R) CPU E5-2650 v4 @ 2.20GHz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A13F0B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1700" dirty="0"/>
              <a:t>GPU</a:t>
            </a:r>
            <a:r>
              <a:rPr lang="zh-CN" altLang="zh-CN" sz="1700" dirty="0"/>
              <a:t>：</a:t>
            </a:r>
            <a:r>
              <a:rPr lang="en-US" altLang="zh-CN" sz="1700" dirty="0"/>
              <a:t>GeForce RTX 2080 </a:t>
            </a:r>
            <a:r>
              <a:rPr lang="en-US" altLang="zh-CN" sz="1700" dirty="0" err="1"/>
              <a:t>Ti</a:t>
            </a:r>
            <a:r>
              <a:rPr lang="en-US" altLang="zh-CN" sz="1700" dirty="0"/>
              <a:t> 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A13F0B"/>
              </a:buClr>
              <a:buFont typeface="Wingdings" panose="05000000000000000000" pitchFamily="2" charset="2"/>
              <a:buChar char="l"/>
              <a:defRPr/>
            </a:pPr>
            <a:r>
              <a:rPr lang="zh-CN" altLang="zh-CN" sz="1700" dirty="0"/>
              <a:t>内存：</a:t>
            </a:r>
            <a:r>
              <a:rPr lang="en-US" altLang="zh-CN" sz="1700" dirty="0"/>
              <a:t>125GB</a:t>
            </a:r>
            <a:endParaRPr lang="zh-CN" altLang="zh-CN" sz="1700" dirty="0"/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13F0B"/>
              </a:buClr>
              <a:buSzTx/>
              <a:buFont typeface="Wingdings" panose="05000000000000000000" pitchFamily="2" charset="2"/>
              <a:buChar char="l"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 Light"/>
              <a:ea typeface="微软雅黑 Light"/>
              <a:cs typeface="+mn-cs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/>
              <a:ea typeface="微软雅黑 Light"/>
              <a:cs typeface="+mn-cs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ea typeface="微软雅黑 Light"/>
              <a:cs typeface="+mn-cs"/>
              <a:sym typeface="+mn-lt"/>
            </a:endParaRPr>
          </a:p>
        </p:txBody>
      </p:sp>
      <p:sp>
        <p:nvSpPr>
          <p:cNvPr id="14" name="文本占位符 6"/>
          <p:cNvSpPr txBox="1"/>
          <p:nvPr/>
        </p:nvSpPr>
        <p:spPr>
          <a:xfrm>
            <a:off x="1513578" y="1372467"/>
            <a:ext cx="3768032" cy="86533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>
                <a:solidFill>
                  <a:srgbClr val="FFFFFF"/>
                </a:solidFill>
                <a:latin typeface="Arial" panose="020B0604020202090204"/>
                <a:ea typeface="微软雅黑"/>
                <a:sym typeface="+mn-lt"/>
              </a:rPr>
              <a:t>软件环境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  <a:sym typeface="+mn-lt"/>
            </a:endParaRPr>
          </a:p>
        </p:txBody>
      </p:sp>
      <p:sp>
        <p:nvSpPr>
          <p:cNvPr id="15" name="文本占位符 7"/>
          <p:cNvSpPr txBox="1"/>
          <p:nvPr/>
        </p:nvSpPr>
        <p:spPr>
          <a:xfrm>
            <a:off x="6910390" y="1372467"/>
            <a:ext cx="3768032" cy="865335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>
                <a:solidFill>
                  <a:srgbClr val="FFFFFF"/>
                </a:solidFill>
                <a:latin typeface="Arial" panose="020B0604020202090204"/>
                <a:ea typeface="微软雅黑"/>
                <a:sym typeface="+mn-lt"/>
              </a:rPr>
              <a:t>硬件环境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  <a:sym typeface="+mn-lt"/>
            </a:endParaRP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5271139" y="1028700"/>
            <a:ext cx="3114955" cy="1259572"/>
            <a:chOff x="5576876" y="540040"/>
            <a:chExt cx="3114955" cy="1259572"/>
          </a:xfrm>
        </p:grpSpPr>
        <p:sp>
          <p:nvSpPr>
            <p:cNvPr id="29" name="文本框 28"/>
            <p:cNvSpPr txBox="1"/>
            <p:nvPr/>
          </p:nvSpPr>
          <p:spPr>
            <a:xfrm>
              <a:off x="5576876" y="540040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rPr>
                <a:t>01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576876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课题背景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76876" y="1461058"/>
              <a:ext cx="31149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rPr>
                <a:t>Background of the Project</a:t>
              </a:r>
              <a:endPara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398684" y="1028700"/>
            <a:ext cx="3401893" cy="1259572"/>
            <a:chOff x="8704421" y="540040"/>
            <a:chExt cx="3401893" cy="1259572"/>
          </a:xfrm>
        </p:grpSpPr>
        <p:sp>
          <p:nvSpPr>
            <p:cNvPr id="30" name="文本框 29"/>
            <p:cNvSpPr txBox="1"/>
            <p:nvPr/>
          </p:nvSpPr>
          <p:spPr>
            <a:xfrm>
              <a:off x="8704421" y="540040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rPr>
                <a:t>02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704421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算法介绍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704421" y="1461058"/>
              <a:ext cx="3401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charset="-122"/>
                </a:rPr>
                <a:t>Introduction of the algorithm</a:t>
              </a:r>
              <a:endPara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271139" y="2719407"/>
            <a:ext cx="3071675" cy="1229030"/>
            <a:chOff x="5576876" y="2230747"/>
            <a:chExt cx="3071675" cy="1229030"/>
          </a:xfrm>
        </p:grpSpPr>
        <p:sp>
          <p:nvSpPr>
            <p:cNvPr id="31" name="文本框 30"/>
            <p:cNvSpPr txBox="1"/>
            <p:nvPr/>
          </p:nvSpPr>
          <p:spPr>
            <a:xfrm>
              <a:off x="5576876" y="2230747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rPr>
                <a:t>03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576876" y="2637526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实验流程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576876" y="3121223"/>
              <a:ext cx="30716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charset="-122"/>
                </a:rPr>
                <a:t>Process of the experiment</a:t>
              </a:r>
              <a:endPara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398684" y="2719407"/>
            <a:ext cx="2887329" cy="1229030"/>
            <a:chOff x="8704421" y="2230747"/>
            <a:chExt cx="2887329" cy="1229030"/>
          </a:xfrm>
        </p:grpSpPr>
        <p:sp>
          <p:nvSpPr>
            <p:cNvPr id="32" name="文本框 31"/>
            <p:cNvSpPr txBox="1"/>
            <p:nvPr/>
          </p:nvSpPr>
          <p:spPr>
            <a:xfrm>
              <a:off x="8704421" y="2230747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rPr>
                <a:t>04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704421" y="2637526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spc="3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实验结果</a:t>
              </a:r>
              <a:endPara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704421" y="3121223"/>
              <a:ext cx="28873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charset="-122"/>
                </a:rPr>
                <a:t>Result of the experiment</a:t>
              </a:r>
              <a:endPara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271139" y="4366570"/>
            <a:ext cx="2887329" cy="1242032"/>
            <a:chOff x="5576876" y="3877910"/>
            <a:chExt cx="2887329" cy="1242032"/>
          </a:xfrm>
        </p:grpSpPr>
        <p:sp>
          <p:nvSpPr>
            <p:cNvPr id="33" name="文本框 32"/>
            <p:cNvSpPr txBox="1"/>
            <p:nvPr/>
          </p:nvSpPr>
          <p:spPr>
            <a:xfrm>
              <a:off x="5576876" y="3877910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rPr>
                <a:t>05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576876" y="429769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总结反思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576876" y="4781388"/>
              <a:ext cx="28873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charset="-122"/>
                </a:rPr>
                <a:t>Reflection and Summary</a:t>
              </a:r>
              <a:endPara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467218" y="5849866"/>
            <a:ext cx="1052654" cy="108000"/>
            <a:chOff x="10467218" y="6126091"/>
            <a:chExt cx="1052654" cy="108000"/>
          </a:xfrm>
          <a:solidFill>
            <a:schemeClr val="accent1"/>
          </a:solidFill>
        </p:grpSpPr>
        <p:sp>
          <p:nvSpPr>
            <p:cNvPr id="3" name="椭圆 2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实验流程</a:t>
            </a:r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32860" y="1404794"/>
            <a:ext cx="3807349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VOC0712</a:t>
            </a:r>
            <a:r>
              <a:rPr lang="zh-CN" altLang="en-US" sz="28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32860" y="2199611"/>
            <a:ext cx="3927929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训练集：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22136</a:t>
            </a:r>
          </a:p>
          <a:p>
            <a:pPr>
              <a:lnSpc>
                <a:spcPct val="130000"/>
              </a:lnSpc>
            </a:pP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测试集：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4952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332860" y="1977655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8A96706B-2741-41BC-AF2D-E57B37252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386" y="1160147"/>
            <a:ext cx="5583893" cy="16371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04A04B8-BD61-4F28-82D0-8AE9BB097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888" y="2930633"/>
            <a:ext cx="1990980" cy="302838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8A3C06C-57D8-44DE-8D14-60E74F71CB65}"/>
              </a:ext>
            </a:extLst>
          </p:cNvPr>
          <p:cNvSpPr txBox="1"/>
          <p:nvPr/>
        </p:nvSpPr>
        <p:spPr>
          <a:xfrm>
            <a:off x="1249998" y="3762079"/>
            <a:ext cx="3807349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COCO2017</a:t>
            </a:r>
            <a:r>
              <a:rPr lang="zh-CN" altLang="en-US" sz="28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933CD0-6CCF-45FE-AD9A-BEA3F9AFB5EA}"/>
              </a:ext>
            </a:extLst>
          </p:cNvPr>
          <p:cNvSpPr txBox="1"/>
          <p:nvPr/>
        </p:nvSpPr>
        <p:spPr>
          <a:xfrm>
            <a:off x="1249998" y="4556896"/>
            <a:ext cx="3927929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训练集：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118287</a:t>
            </a:r>
          </a:p>
          <a:p>
            <a:pPr>
              <a:lnSpc>
                <a:spcPct val="130000"/>
              </a:lnSpc>
            </a:pP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测试集：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5000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F568A31-DBBE-4688-BE6B-803437D86070}"/>
              </a:ext>
            </a:extLst>
          </p:cNvPr>
          <p:cNvCxnSpPr/>
          <p:nvPr/>
        </p:nvCxnSpPr>
        <p:spPr>
          <a:xfrm>
            <a:off x="1249998" y="4334940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实验流程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1F8FF4-FBAE-490C-858F-B9B9FA6FF7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3" t="12328" r="13847" b="11418"/>
          <a:stretch/>
        </p:blipFill>
        <p:spPr>
          <a:xfrm>
            <a:off x="1551539" y="975218"/>
            <a:ext cx="2478924" cy="20316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B0EE5D-0C48-474A-BC22-D3C2B9EE5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1" t="12126" r="19913" b="11418"/>
          <a:stretch/>
        </p:blipFill>
        <p:spPr>
          <a:xfrm>
            <a:off x="5082026" y="983296"/>
            <a:ext cx="2027947" cy="201727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AA13D1-5AEA-423B-A5ED-9C2C530735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0" t="12328" r="19761" b="11215"/>
          <a:stretch/>
        </p:blipFill>
        <p:spPr>
          <a:xfrm>
            <a:off x="8161536" y="993858"/>
            <a:ext cx="2027947" cy="200671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BB1FFC5-9D80-42B0-AE4C-E6DEBC8ED7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7" t="12126" r="14199" b="11013"/>
          <a:stretch/>
        </p:blipFill>
        <p:spPr>
          <a:xfrm>
            <a:off x="8161537" y="3511385"/>
            <a:ext cx="2478924" cy="206909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C3A0B99-89E2-421E-8FF2-579587A552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7" t="12244" r="14229" b="10895"/>
          <a:stretch/>
        </p:blipFill>
        <p:spPr>
          <a:xfrm>
            <a:off x="1551539" y="3511386"/>
            <a:ext cx="2478924" cy="206909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D4CF12A-49C7-4737-AAD4-F6066DD3964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3" t="11913" r="14573" b="11226"/>
          <a:stretch/>
        </p:blipFill>
        <p:spPr>
          <a:xfrm>
            <a:off x="4856538" y="3511385"/>
            <a:ext cx="2478924" cy="2069094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9C5A6F0-BBF6-4C8B-B795-C9DC8B9D2478}"/>
              </a:ext>
            </a:extLst>
          </p:cNvPr>
          <p:cNvSpPr txBox="1"/>
          <p:nvPr/>
        </p:nvSpPr>
        <p:spPr>
          <a:xfrm>
            <a:off x="2467835" y="30915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原图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811F2FD-A708-4DAC-9DE6-C499C36A9B3E}"/>
              </a:ext>
            </a:extLst>
          </p:cNvPr>
          <p:cNvSpPr txBox="1"/>
          <p:nvPr/>
        </p:nvSpPr>
        <p:spPr>
          <a:xfrm>
            <a:off x="5542001" y="30915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固定尺寸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7AA071F-05B9-4B25-B0F8-F4BFF17FB4A3}"/>
              </a:ext>
            </a:extLst>
          </p:cNvPr>
          <p:cNvSpPr txBox="1"/>
          <p:nvPr/>
        </p:nvSpPr>
        <p:spPr>
          <a:xfrm>
            <a:off x="8400557" y="30915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随机缩放平移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FE1BEA3-91DD-430A-B597-F82864C67773}"/>
              </a:ext>
            </a:extLst>
          </p:cNvPr>
          <p:cNvSpPr txBox="1"/>
          <p:nvPr/>
        </p:nvSpPr>
        <p:spPr>
          <a:xfrm>
            <a:off x="2237002" y="56981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左右翻转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7A3FCA9-F9C9-4826-BBD7-BDDB3B18D3D9}"/>
              </a:ext>
            </a:extLst>
          </p:cNvPr>
          <p:cNvSpPr txBox="1"/>
          <p:nvPr/>
        </p:nvSpPr>
        <p:spPr>
          <a:xfrm>
            <a:off x="5540117" y="56981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上下翻转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4CABD24-875F-423D-A39B-DA5DF11537CF}"/>
              </a:ext>
            </a:extLst>
          </p:cNvPr>
          <p:cNvSpPr txBox="1"/>
          <p:nvPr/>
        </p:nvSpPr>
        <p:spPr>
          <a:xfrm>
            <a:off x="8731585" y="56981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数据归一化</a:t>
            </a:r>
          </a:p>
        </p:txBody>
      </p:sp>
    </p:spTree>
    <p:extLst>
      <p:ext uri="{BB962C8B-B14F-4D97-AF65-F5344CB8AC3E}">
        <p14:creationId xmlns:p14="http://schemas.microsoft.com/office/powerpoint/2010/main" val="4215751863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247895E-9662-4164-96EA-6D62C04B5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r="12179" b="-24"/>
          <a:stretch/>
        </p:blipFill>
        <p:spPr>
          <a:xfrm>
            <a:off x="6095998" y="1488828"/>
            <a:ext cx="5812931" cy="388034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实验流程</a:t>
            </a:r>
          </a:p>
        </p:txBody>
      </p:sp>
      <p:cxnSp>
        <p:nvCxnSpPr>
          <p:cNvPr id="19" name="直接连接符 18"/>
          <p:cNvCxnSpPr>
            <a:cxnSpLocks/>
          </p:cNvCxnSpPr>
          <p:nvPr/>
        </p:nvCxnSpPr>
        <p:spPr>
          <a:xfrm>
            <a:off x="6059840" y="1208252"/>
            <a:ext cx="0" cy="4436410"/>
          </a:xfrm>
          <a:prstGeom prst="line">
            <a:avLst/>
          </a:prstGeom>
          <a:ln w="127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9418B0B-B12A-4E58-A13D-5618F7939F6F}"/>
              </a:ext>
            </a:extLst>
          </p:cNvPr>
          <p:cNvSpPr txBox="1"/>
          <p:nvPr/>
        </p:nvSpPr>
        <p:spPr>
          <a:xfrm>
            <a:off x="541539" y="1111831"/>
            <a:ext cx="3994948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残差网络 </a:t>
            </a:r>
            <a:r>
              <a:rPr lang="en-US" altLang="zh-CN" sz="28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ResNet-50</a:t>
            </a:r>
            <a:endParaRPr lang="zh-CN" altLang="en-US" sz="28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3346C7-B09E-4BEB-8B09-8FDD8CA43D31}"/>
              </a:ext>
            </a:extLst>
          </p:cNvPr>
          <p:cNvSpPr txBox="1"/>
          <p:nvPr/>
        </p:nvSpPr>
        <p:spPr>
          <a:xfrm>
            <a:off x="541538" y="1906648"/>
            <a:ext cx="5157923" cy="1161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对网络进行微调，冻结掉所有的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BN</a:t>
            </a: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层与第一层瓶颈层</a:t>
            </a:r>
            <a:endParaRPr lang="en-US" altLang="zh-CN" sz="20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输出三层特征图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C3</a:t>
            </a: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C4</a:t>
            </a: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C5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FA1D9D4-28B4-46DC-854E-BF72FE54C31B}"/>
              </a:ext>
            </a:extLst>
          </p:cNvPr>
          <p:cNvCxnSpPr/>
          <p:nvPr/>
        </p:nvCxnSpPr>
        <p:spPr>
          <a:xfrm>
            <a:off x="541539" y="1684692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A4747F0E-EFD7-482B-9887-D7B62CEC617C}"/>
              </a:ext>
            </a:extLst>
          </p:cNvPr>
          <p:cNvSpPr txBox="1"/>
          <p:nvPr/>
        </p:nvSpPr>
        <p:spPr>
          <a:xfrm>
            <a:off x="541539" y="3790009"/>
            <a:ext cx="3807349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特征金字塔网络 </a:t>
            </a:r>
            <a:r>
              <a:rPr lang="en-US" altLang="zh-CN" sz="28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FPN</a:t>
            </a:r>
            <a:endParaRPr lang="zh-CN" altLang="en-US" sz="28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0D5EA30-1129-42EF-9D72-1D8CAF440B9E}"/>
              </a:ext>
            </a:extLst>
          </p:cNvPr>
          <p:cNvSpPr txBox="1"/>
          <p:nvPr/>
        </p:nvSpPr>
        <p:spPr>
          <a:xfrm>
            <a:off x="541538" y="4584826"/>
            <a:ext cx="5157923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输出用于检测的五层特征图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P1</a:t>
            </a: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P2</a:t>
            </a: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P3</a:t>
            </a: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P4</a:t>
            </a: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P5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19B9E1F-EA8C-454A-902D-E5AD4160F5B9}"/>
              </a:ext>
            </a:extLst>
          </p:cNvPr>
          <p:cNvCxnSpPr/>
          <p:nvPr/>
        </p:nvCxnSpPr>
        <p:spPr>
          <a:xfrm>
            <a:off x="541539" y="4362870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39C1667F-41D7-4A5F-B9E9-BEE80D927B97}"/>
              </a:ext>
            </a:extLst>
          </p:cNvPr>
          <p:cNvSpPr txBox="1"/>
          <p:nvPr/>
        </p:nvSpPr>
        <p:spPr>
          <a:xfrm>
            <a:off x="8524004" y="5459996"/>
            <a:ext cx="132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FPN</a:t>
            </a:r>
            <a:r>
              <a:rPr lang="zh-CN" altLang="en-US" dirty="0"/>
              <a:t>结构图</a:t>
            </a:r>
          </a:p>
        </p:txBody>
      </p:sp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实验流程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40757" y="1607291"/>
            <a:ext cx="2160001" cy="3917208"/>
            <a:chOff x="678857" y="2188316"/>
            <a:chExt cx="2160001" cy="3917208"/>
          </a:xfrm>
        </p:grpSpPr>
        <p:sp>
          <p:nvSpPr>
            <p:cNvPr id="12" name="矩形 11"/>
            <p:cNvSpPr/>
            <p:nvPr/>
          </p:nvSpPr>
          <p:spPr>
            <a:xfrm>
              <a:off x="678857" y="2819802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78857" y="2188316"/>
              <a:ext cx="1054135" cy="4616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400" b="1" spc="100" dirty="0">
                  <a:solidFill>
                    <a:schemeClr val="accent1"/>
                  </a:solidFill>
                </a:rPr>
                <a:t>检测头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78858" y="3123177"/>
              <a:ext cx="2160000" cy="2982347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pc="100" dirty="0"/>
                <a:t>特征图均通过分类分支、中心度分支、回归分支，得到最终检测结果；并将五层特征图的结果进行融合。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768066" y="1607291"/>
            <a:ext cx="2977738" cy="3917208"/>
            <a:chOff x="5063619" y="2188316"/>
            <a:chExt cx="2977738" cy="3917208"/>
          </a:xfrm>
        </p:grpSpPr>
        <p:sp>
          <p:nvSpPr>
            <p:cNvPr id="16" name="矩形 15"/>
            <p:cNvSpPr/>
            <p:nvPr/>
          </p:nvSpPr>
          <p:spPr>
            <a:xfrm>
              <a:off x="5063619" y="2819802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063619" y="2188316"/>
              <a:ext cx="2977738" cy="4616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400" b="1" spc="100" dirty="0">
                  <a:solidFill>
                    <a:schemeClr val="accent1"/>
                  </a:solidFill>
                </a:rPr>
                <a:t>目标框特征层次分配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063620" y="3123178"/>
              <a:ext cx="2556010" cy="2982346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pc="100" dirty="0"/>
                <a:t>将特征图映射到原图中，得到正负样本及回归目标；并依据回归目标</a:t>
              </a:r>
              <a:r>
                <a:rPr lang="en-US" altLang="zh-CN" spc="100" dirty="0"/>
                <a:t>(l*,t*,r*,b*)</a:t>
              </a:r>
              <a:r>
                <a:rPr lang="zh-CN" altLang="en-US" spc="100" dirty="0"/>
                <a:t>中的最大值，选取不同的特征层进行检测。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410280" y="1607291"/>
            <a:ext cx="2160001" cy="3917208"/>
            <a:chOff x="9448380" y="2188316"/>
            <a:chExt cx="2160001" cy="3917208"/>
          </a:xfrm>
        </p:grpSpPr>
        <p:sp>
          <p:nvSpPr>
            <p:cNvPr id="20" name="矩形 19"/>
            <p:cNvSpPr/>
            <p:nvPr/>
          </p:nvSpPr>
          <p:spPr>
            <a:xfrm>
              <a:off x="9448380" y="2819802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448380" y="2188316"/>
              <a:ext cx="1054135" cy="4616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400" b="1" spc="100" dirty="0">
                  <a:solidFill>
                    <a:schemeClr val="accent1"/>
                  </a:solidFill>
                </a:rPr>
                <a:t>损失值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448381" y="3123178"/>
              <a:ext cx="2160000" cy="2982346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pc="100" dirty="0"/>
                <a:t>使用三个分支对应的损失函数计算对应的损失值，与对应权重相乘然后相加，得到最终的损失值。</a:t>
              </a:r>
            </a:p>
          </p:txBody>
        </p:sp>
      </p:grpSp>
      <p:sp>
        <p:nvSpPr>
          <p:cNvPr id="23" name="right-arrow_339913"/>
          <p:cNvSpPr>
            <a:spLocks noChangeAspect="1"/>
          </p:cNvSpPr>
          <p:nvPr/>
        </p:nvSpPr>
        <p:spPr bwMode="auto">
          <a:xfrm>
            <a:off x="3520065" y="2950119"/>
            <a:ext cx="609685" cy="608513"/>
          </a:xfrm>
          <a:custGeom>
            <a:avLst/>
            <a:gdLst>
              <a:gd name="connsiteX0" fmla="*/ 312860 w 607729"/>
              <a:gd name="connsiteY0" fmla="*/ 3534 h 606561"/>
              <a:gd name="connsiteX1" fmla="*/ 603991 w 607729"/>
              <a:gd name="connsiteY1" fmla="*/ 294222 h 606561"/>
              <a:gd name="connsiteX2" fmla="*/ 603991 w 607729"/>
              <a:gd name="connsiteY2" fmla="*/ 312084 h 606561"/>
              <a:gd name="connsiteX3" fmla="*/ 312860 w 607729"/>
              <a:gd name="connsiteY3" fmla="*/ 602772 h 606561"/>
              <a:gd name="connsiteX4" fmla="*/ 312593 w 607729"/>
              <a:gd name="connsiteY4" fmla="*/ 602949 h 606561"/>
              <a:gd name="connsiteX5" fmla="*/ 294792 w 607729"/>
              <a:gd name="connsiteY5" fmla="*/ 602772 h 606561"/>
              <a:gd name="connsiteX6" fmla="*/ 295059 w 607729"/>
              <a:gd name="connsiteY6" fmla="*/ 584909 h 606561"/>
              <a:gd name="connsiteX7" fmla="*/ 577201 w 607729"/>
              <a:gd name="connsiteY7" fmla="*/ 303108 h 606561"/>
              <a:gd name="connsiteX8" fmla="*/ 295059 w 607729"/>
              <a:gd name="connsiteY8" fmla="*/ 21308 h 606561"/>
              <a:gd name="connsiteX9" fmla="*/ 295059 w 607729"/>
              <a:gd name="connsiteY9" fmla="*/ 3800 h 606561"/>
              <a:gd name="connsiteX10" fmla="*/ 312860 w 607729"/>
              <a:gd name="connsiteY10" fmla="*/ 3534 h 606561"/>
              <a:gd name="connsiteX11" fmla="*/ 21707 w 607729"/>
              <a:gd name="connsiteY11" fmla="*/ 3534 h 606561"/>
              <a:gd name="connsiteX12" fmla="*/ 312838 w 607729"/>
              <a:gd name="connsiteY12" fmla="*/ 294222 h 606561"/>
              <a:gd name="connsiteX13" fmla="*/ 312838 w 607729"/>
              <a:gd name="connsiteY13" fmla="*/ 312084 h 606561"/>
              <a:gd name="connsiteX14" fmla="*/ 21707 w 607729"/>
              <a:gd name="connsiteY14" fmla="*/ 602772 h 606561"/>
              <a:gd name="connsiteX15" fmla="*/ 21440 w 607729"/>
              <a:gd name="connsiteY15" fmla="*/ 602949 h 606561"/>
              <a:gd name="connsiteX16" fmla="*/ 3639 w 607729"/>
              <a:gd name="connsiteY16" fmla="*/ 602772 h 606561"/>
              <a:gd name="connsiteX17" fmla="*/ 3906 w 607729"/>
              <a:gd name="connsiteY17" fmla="*/ 584909 h 606561"/>
              <a:gd name="connsiteX18" fmla="*/ 286047 w 607729"/>
              <a:gd name="connsiteY18" fmla="*/ 303197 h 606561"/>
              <a:gd name="connsiteX19" fmla="*/ 3906 w 607729"/>
              <a:gd name="connsiteY19" fmla="*/ 21485 h 606561"/>
              <a:gd name="connsiteX20" fmla="*/ 3906 w 607729"/>
              <a:gd name="connsiteY20" fmla="*/ 3889 h 606561"/>
              <a:gd name="connsiteX21" fmla="*/ 21707 w 607729"/>
              <a:gd name="connsiteY21" fmla="*/ 3534 h 60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7729" h="606561">
                <a:moveTo>
                  <a:pt x="312860" y="3534"/>
                </a:moveTo>
                <a:lnTo>
                  <a:pt x="603991" y="294222"/>
                </a:lnTo>
                <a:cubicBezTo>
                  <a:pt x="608975" y="299109"/>
                  <a:pt x="608975" y="307107"/>
                  <a:pt x="603991" y="312084"/>
                </a:cubicBezTo>
                <a:lnTo>
                  <a:pt x="312860" y="602772"/>
                </a:lnTo>
                <a:lnTo>
                  <a:pt x="312593" y="602949"/>
                </a:lnTo>
                <a:cubicBezTo>
                  <a:pt x="307698" y="607926"/>
                  <a:pt x="299688" y="607659"/>
                  <a:pt x="294792" y="602772"/>
                </a:cubicBezTo>
                <a:cubicBezTo>
                  <a:pt x="289808" y="597795"/>
                  <a:pt x="289986" y="589708"/>
                  <a:pt x="295059" y="584909"/>
                </a:cubicBezTo>
                <a:lnTo>
                  <a:pt x="577201" y="303108"/>
                </a:lnTo>
                <a:lnTo>
                  <a:pt x="295059" y="21308"/>
                </a:lnTo>
                <a:cubicBezTo>
                  <a:pt x="290342" y="16420"/>
                  <a:pt x="290342" y="8688"/>
                  <a:pt x="295059" y="3800"/>
                </a:cubicBezTo>
                <a:cubicBezTo>
                  <a:pt x="299866" y="-1176"/>
                  <a:pt x="307787" y="-1265"/>
                  <a:pt x="312860" y="3534"/>
                </a:cubicBezTo>
                <a:close/>
                <a:moveTo>
                  <a:pt x="21707" y="3534"/>
                </a:moveTo>
                <a:lnTo>
                  <a:pt x="312838" y="294222"/>
                </a:lnTo>
                <a:cubicBezTo>
                  <a:pt x="317822" y="299109"/>
                  <a:pt x="317822" y="307107"/>
                  <a:pt x="312838" y="312084"/>
                </a:cubicBezTo>
                <a:lnTo>
                  <a:pt x="21707" y="602772"/>
                </a:lnTo>
                <a:lnTo>
                  <a:pt x="21440" y="602949"/>
                </a:lnTo>
                <a:cubicBezTo>
                  <a:pt x="16544" y="607926"/>
                  <a:pt x="8534" y="607659"/>
                  <a:pt x="3639" y="602772"/>
                </a:cubicBezTo>
                <a:cubicBezTo>
                  <a:pt x="-1345" y="597795"/>
                  <a:pt x="-1167" y="589708"/>
                  <a:pt x="3906" y="584909"/>
                </a:cubicBezTo>
                <a:lnTo>
                  <a:pt x="286047" y="303197"/>
                </a:lnTo>
                <a:lnTo>
                  <a:pt x="3906" y="21485"/>
                </a:lnTo>
                <a:cubicBezTo>
                  <a:pt x="-811" y="16509"/>
                  <a:pt x="-811" y="8866"/>
                  <a:pt x="3906" y="3889"/>
                </a:cubicBezTo>
                <a:cubicBezTo>
                  <a:pt x="8712" y="-1176"/>
                  <a:pt x="16811" y="-1265"/>
                  <a:pt x="21707" y="35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4" name="right-arrow_339913"/>
          <p:cNvSpPr>
            <a:spLocks noChangeAspect="1"/>
          </p:cNvSpPr>
          <p:nvPr/>
        </p:nvSpPr>
        <p:spPr bwMode="auto">
          <a:xfrm>
            <a:off x="7993058" y="2950119"/>
            <a:ext cx="609685" cy="608513"/>
          </a:xfrm>
          <a:custGeom>
            <a:avLst/>
            <a:gdLst>
              <a:gd name="connsiteX0" fmla="*/ 312860 w 607729"/>
              <a:gd name="connsiteY0" fmla="*/ 3534 h 606561"/>
              <a:gd name="connsiteX1" fmla="*/ 603991 w 607729"/>
              <a:gd name="connsiteY1" fmla="*/ 294222 h 606561"/>
              <a:gd name="connsiteX2" fmla="*/ 603991 w 607729"/>
              <a:gd name="connsiteY2" fmla="*/ 312084 h 606561"/>
              <a:gd name="connsiteX3" fmla="*/ 312860 w 607729"/>
              <a:gd name="connsiteY3" fmla="*/ 602772 h 606561"/>
              <a:gd name="connsiteX4" fmla="*/ 312593 w 607729"/>
              <a:gd name="connsiteY4" fmla="*/ 602949 h 606561"/>
              <a:gd name="connsiteX5" fmla="*/ 294792 w 607729"/>
              <a:gd name="connsiteY5" fmla="*/ 602772 h 606561"/>
              <a:gd name="connsiteX6" fmla="*/ 295059 w 607729"/>
              <a:gd name="connsiteY6" fmla="*/ 584909 h 606561"/>
              <a:gd name="connsiteX7" fmla="*/ 577201 w 607729"/>
              <a:gd name="connsiteY7" fmla="*/ 303108 h 606561"/>
              <a:gd name="connsiteX8" fmla="*/ 295059 w 607729"/>
              <a:gd name="connsiteY8" fmla="*/ 21308 h 606561"/>
              <a:gd name="connsiteX9" fmla="*/ 295059 w 607729"/>
              <a:gd name="connsiteY9" fmla="*/ 3800 h 606561"/>
              <a:gd name="connsiteX10" fmla="*/ 312860 w 607729"/>
              <a:gd name="connsiteY10" fmla="*/ 3534 h 606561"/>
              <a:gd name="connsiteX11" fmla="*/ 21707 w 607729"/>
              <a:gd name="connsiteY11" fmla="*/ 3534 h 606561"/>
              <a:gd name="connsiteX12" fmla="*/ 312838 w 607729"/>
              <a:gd name="connsiteY12" fmla="*/ 294222 h 606561"/>
              <a:gd name="connsiteX13" fmla="*/ 312838 w 607729"/>
              <a:gd name="connsiteY13" fmla="*/ 312084 h 606561"/>
              <a:gd name="connsiteX14" fmla="*/ 21707 w 607729"/>
              <a:gd name="connsiteY14" fmla="*/ 602772 h 606561"/>
              <a:gd name="connsiteX15" fmla="*/ 21440 w 607729"/>
              <a:gd name="connsiteY15" fmla="*/ 602949 h 606561"/>
              <a:gd name="connsiteX16" fmla="*/ 3639 w 607729"/>
              <a:gd name="connsiteY16" fmla="*/ 602772 h 606561"/>
              <a:gd name="connsiteX17" fmla="*/ 3906 w 607729"/>
              <a:gd name="connsiteY17" fmla="*/ 584909 h 606561"/>
              <a:gd name="connsiteX18" fmla="*/ 286047 w 607729"/>
              <a:gd name="connsiteY18" fmla="*/ 303197 h 606561"/>
              <a:gd name="connsiteX19" fmla="*/ 3906 w 607729"/>
              <a:gd name="connsiteY19" fmla="*/ 21485 h 606561"/>
              <a:gd name="connsiteX20" fmla="*/ 3906 w 607729"/>
              <a:gd name="connsiteY20" fmla="*/ 3889 h 606561"/>
              <a:gd name="connsiteX21" fmla="*/ 21707 w 607729"/>
              <a:gd name="connsiteY21" fmla="*/ 3534 h 60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7729" h="606561">
                <a:moveTo>
                  <a:pt x="312860" y="3534"/>
                </a:moveTo>
                <a:lnTo>
                  <a:pt x="603991" y="294222"/>
                </a:lnTo>
                <a:cubicBezTo>
                  <a:pt x="608975" y="299109"/>
                  <a:pt x="608975" y="307107"/>
                  <a:pt x="603991" y="312084"/>
                </a:cubicBezTo>
                <a:lnTo>
                  <a:pt x="312860" y="602772"/>
                </a:lnTo>
                <a:lnTo>
                  <a:pt x="312593" y="602949"/>
                </a:lnTo>
                <a:cubicBezTo>
                  <a:pt x="307698" y="607926"/>
                  <a:pt x="299688" y="607659"/>
                  <a:pt x="294792" y="602772"/>
                </a:cubicBezTo>
                <a:cubicBezTo>
                  <a:pt x="289808" y="597795"/>
                  <a:pt x="289986" y="589708"/>
                  <a:pt x="295059" y="584909"/>
                </a:cubicBezTo>
                <a:lnTo>
                  <a:pt x="577201" y="303108"/>
                </a:lnTo>
                <a:lnTo>
                  <a:pt x="295059" y="21308"/>
                </a:lnTo>
                <a:cubicBezTo>
                  <a:pt x="290342" y="16420"/>
                  <a:pt x="290342" y="8688"/>
                  <a:pt x="295059" y="3800"/>
                </a:cubicBezTo>
                <a:cubicBezTo>
                  <a:pt x="299866" y="-1176"/>
                  <a:pt x="307787" y="-1265"/>
                  <a:pt x="312860" y="3534"/>
                </a:cubicBezTo>
                <a:close/>
                <a:moveTo>
                  <a:pt x="21707" y="3534"/>
                </a:moveTo>
                <a:lnTo>
                  <a:pt x="312838" y="294222"/>
                </a:lnTo>
                <a:cubicBezTo>
                  <a:pt x="317822" y="299109"/>
                  <a:pt x="317822" y="307107"/>
                  <a:pt x="312838" y="312084"/>
                </a:cubicBezTo>
                <a:lnTo>
                  <a:pt x="21707" y="602772"/>
                </a:lnTo>
                <a:lnTo>
                  <a:pt x="21440" y="602949"/>
                </a:lnTo>
                <a:cubicBezTo>
                  <a:pt x="16544" y="607926"/>
                  <a:pt x="8534" y="607659"/>
                  <a:pt x="3639" y="602772"/>
                </a:cubicBezTo>
                <a:cubicBezTo>
                  <a:pt x="-1345" y="597795"/>
                  <a:pt x="-1167" y="589708"/>
                  <a:pt x="3906" y="584909"/>
                </a:cubicBezTo>
                <a:lnTo>
                  <a:pt x="286047" y="303197"/>
                </a:lnTo>
                <a:lnTo>
                  <a:pt x="3906" y="21485"/>
                </a:lnTo>
                <a:cubicBezTo>
                  <a:pt x="-811" y="16509"/>
                  <a:pt x="-811" y="8866"/>
                  <a:pt x="3906" y="3889"/>
                </a:cubicBezTo>
                <a:cubicBezTo>
                  <a:pt x="8712" y="-1176"/>
                  <a:pt x="16811" y="-1265"/>
                  <a:pt x="21707" y="35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实验流程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60399" y="1246671"/>
            <a:ext cx="2853509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w</a:t>
            </a:r>
            <a:r>
              <a:rPr kumimoji="0" lang="en-US" altLang="zh-CN" sz="28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rPr>
              <a:t>arm-up</a:t>
            </a:r>
            <a:r>
              <a: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rPr>
              <a:t>策略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60399" y="3672431"/>
            <a:ext cx="2853509" cy="619744"/>
          </a:xfrm>
          <a:prstGeom prst="round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训练参数</a:t>
            </a:r>
            <a:endParaRPr kumimoji="0" lang="zh-CN" altLang="en-US" sz="28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0400" y="2024225"/>
            <a:ext cx="10858500" cy="1161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训练开始选取较小的学习率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0.003333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，通过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500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步的训练，逐渐增加到初始学习率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0.1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避免初期过拟合；保持模型稳定性；网络收敛更快。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87832" y="4436685"/>
            <a:ext cx="10858500" cy="1961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初始学习率为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0.1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，训练总次数的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65%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与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90%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，学习率均降低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10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倍；权重衰减和动量分别设置为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0.0001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和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0.9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VOC0712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数据集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  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：训练轮次为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30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轮，每一批次训练数量为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16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COCO2017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数据集：训练轮次为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24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轮，每一批次训练数量为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8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。</a:t>
            </a:r>
          </a:p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endParaRPr lang="zh-CN" altLang="en-US" sz="2000" spc="3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04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 b="1" spc="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实验</a:t>
            </a: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结果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50367" y="3775625"/>
            <a:ext cx="4695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Result of the experiment</a:t>
            </a:r>
            <a:endParaRPr lang="zh-CN" altLang="en-US" sz="2800" spc="100" dirty="0">
              <a:solidFill>
                <a:prstClr val="white">
                  <a:lumMod val="75000"/>
                </a:prstClr>
              </a:solidFill>
              <a:latin typeface="Century Gothic" panose="020B0502020202020204" pitchFamily="34" charset="0"/>
              <a:ea typeface="微软雅黑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6" name="椭圆 25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55697" y="5252495"/>
            <a:ext cx="9960085" cy="4333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400" dirty="0">
                <a:solidFill>
                  <a:schemeClr val="tx1"/>
                </a:solidFill>
              </a:rPr>
              <a:t>通过采用中心部分策略，可以比较明显的提高检测器的检测效果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AAAD04C5-5637-4FCC-BD64-0025C4C2F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848507"/>
              </p:ext>
            </p:extLst>
          </p:nvPr>
        </p:nvGraphicFramePr>
        <p:xfrm>
          <a:off x="2481241" y="1498977"/>
          <a:ext cx="7733440" cy="1309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360">
                  <a:extLst>
                    <a:ext uri="{9D8B030D-6E8A-4147-A177-3AD203B41FA5}">
                      <a16:colId xmlns:a16="http://schemas.microsoft.com/office/drawing/2014/main" val="3657495046"/>
                    </a:ext>
                  </a:extLst>
                </a:gridCol>
                <a:gridCol w="1933360">
                  <a:extLst>
                    <a:ext uri="{9D8B030D-6E8A-4147-A177-3AD203B41FA5}">
                      <a16:colId xmlns:a16="http://schemas.microsoft.com/office/drawing/2014/main" val="2364461713"/>
                    </a:ext>
                  </a:extLst>
                </a:gridCol>
                <a:gridCol w="1933360">
                  <a:extLst>
                    <a:ext uri="{9D8B030D-6E8A-4147-A177-3AD203B41FA5}">
                      <a16:colId xmlns:a16="http://schemas.microsoft.com/office/drawing/2014/main" val="2608719901"/>
                    </a:ext>
                  </a:extLst>
                </a:gridCol>
                <a:gridCol w="1933360">
                  <a:extLst>
                    <a:ext uri="{9D8B030D-6E8A-4147-A177-3AD203B41FA5}">
                      <a16:colId xmlns:a16="http://schemas.microsoft.com/office/drawing/2014/main" val="1215153654"/>
                    </a:ext>
                  </a:extLst>
                </a:gridCol>
              </a:tblGrid>
              <a:tr h="419329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AP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AP</a:t>
                      </a:r>
                      <a:r>
                        <a:rPr lang="en-US" altLang="zh-CN" b="0" baseline="-250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AP</a:t>
                      </a:r>
                      <a:r>
                        <a:rPr lang="en-US" altLang="zh-CN" b="0" baseline="-25000" dirty="0">
                          <a:solidFill>
                            <a:schemeClr val="tx1"/>
                          </a:solidFill>
                        </a:rPr>
                        <a:t>75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542535"/>
                  </a:ext>
                </a:extLst>
              </a:tr>
              <a:tr h="44532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无中心部分采样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53.33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77.36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57.86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155759"/>
                  </a:ext>
                </a:extLst>
              </a:tr>
              <a:tr h="44532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有中心部分采样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55.04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78.45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60.27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230284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D513506C-09E5-44FE-B90C-1E3E9C379F74}"/>
              </a:ext>
            </a:extLst>
          </p:cNvPr>
          <p:cNvSpPr txBox="1"/>
          <p:nvPr/>
        </p:nvSpPr>
        <p:spPr>
          <a:xfrm>
            <a:off x="5397214" y="1079669"/>
            <a:ext cx="197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VOC0712</a:t>
            </a:r>
            <a:r>
              <a:rPr lang="zh-CN" altLang="en-US" dirty="0"/>
              <a:t>数据集</a:t>
            </a:r>
          </a:p>
        </p:txBody>
      </p:sp>
      <p:graphicFrame>
        <p:nvGraphicFramePr>
          <p:cNvPr id="13" name="表格 3">
            <a:extLst>
              <a:ext uri="{FF2B5EF4-FFF2-40B4-BE49-F238E27FC236}">
                <a16:creationId xmlns:a16="http://schemas.microsoft.com/office/drawing/2014/main" id="{A842BDD4-0F17-4210-9E9B-0C80B78E3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632821"/>
              </p:ext>
            </p:extLst>
          </p:nvPr>
        </p:nvGraphicFramePr>
        <p:xfrm>
          <a:off x="2520266" y="3530323"/>
          <a:ext cx="7733440" cy="1309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360">
                  <a:extLst>
                    <a:ext uri="{9D8B030D-6E8A-4147-A177-3AD203B41FA5}">
                      <a16:colId xmlns:a16="http://schemas.microsoft.com/office/drawing/2014/main" val="3657495046"/>
                    </a:ext>
                  </a:extLst>
                </a:gridCol>
                <a:gridCol w="1933360">
                  <a:extLst>
                    <a:ext uri="{9D8B030D-6E8A-4147-A177-3AD203B41FA5}">
                      <a16:colId xmlns:a16="http://schemas.microsoft.com/office/drawing/2014/main" val="2364461713"/>
                    </a:ext>
                  </a:extLst>
                </a:gridCol>
                <a:gridCol w="1933360">
                  <a:extLst>
                    <a:ext uri="{9D8B030D-6E8A-4147-A177-3AD203B41FA5}">
                      <a16:colId xmlns:a16="http://schemas.microsoft.com/office/drawing/2014/main" val="2608719901"/>
                    </a:ext>
                  </a:extLst>
                </a:gridCol>
                <a:gridCol w="1933360">
                  <a:extLst>
                    <a:ext uri="{9D8B030D-6E8A-4147-A177-3AD203B41FA5}">
                      <a16:colId xmlns:a16="http://schemas.microsoft.com/office/drawing/2014/main" val="1215153654"/>
                    </a:ext>
                  </a:extLst>
                </a:gridCol>
              </a:tblGrid>
              <a:tr h="419329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AP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AP</a:t>
                      </a:r>
                      <a:r>
                        <a:rPr lang="en-US" altLang="zh-CN" b="0" baseline="-250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AP</a:t>
                      </a:r>
                      <a:r>
                        <a:rPr lang="en-US" altLang="zh-CN" b="0" baseline="-25000" dirty="0">
                          <a:solidFill>
                            <a:schemeClr val="tx1"/>
                          </a:solidFill>
                        </a:rPr>
                        <a:t>75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542535"/>
                  </a:ext>
                </a:extLst>
              </a:tr>
              <a:tr h="44532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无中心部分采样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35.5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53.0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37.8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155759"/>
                  </a:ext>
                </a:extLst>
              </a:tr>
              <a:tr h="44532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有中心部分采样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36.4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53.9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39.4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230284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FCC42FF1-A5D9-48AA-B53F-190D5C4DE8F1}"/>
              </a:ext>
            </a:extLst>
          </p:cNvPr>
          <p:cNvSpPr txBox="1"/>
          <p:nvPr/>
        </p:nvSpPr>
        <p:spPr>
          <a:xfrm>
            <a:off x="5436239" y="3111015"/>
            <a:ext cx="219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COCO2017</a:t>
            </a:r>
            <a:r>
              <a:rPr lang="zh-CN" altLang="en-US" dirty="0"/>
              <a:t>数据集</a:t>
            </a:r>
          </a:p>
        </p:txBody>
      </p:sp>
    </p:spTree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0C2290-DBD6-4A12-AD97-8FF0ED4C48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2" t="9055" r="7042" b="5183"/>
          <a:stretch/>
        </p:blipFill>
        <p:spPr>
          <a:xfrm>
            <a:off x="4560163" y="1398061"/>
            <a:ext cx="7424118" cy="375986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F74B829-47BB-4EFA-830C-242922C2030A}"/>
              </a:ext>
            </a:extLst>
          </p:cNvPr>
          <p:cNvSpPr txBox="1"/>
          <p:nvPr/>
        </p:nvSpPr>
        <p:spPr>
          <a:xfrm>
            <a:off x="5631845" y="5157926"/>
            <a:ext cx="144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变化曲线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8D9EC8-10B3-4D9C-A6CF-09FE088DB81C}"/>
              </a:ext>
            </a:extLst>
          </p:cNvPr>
          <p:cNvSpPr txBox="1"/>
          <p:nvPr/>
        </p:nvSpPr>
        <p:spPr>
          <a:xfrm>
            <a:off x="9283041" y="5157926"/>
            <a:ext cx="182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损失值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变化曲线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CAEEE0E-184B-4E06-83E3-61C1C3F2B8E8}"/>
              </a:ext>
            </a:extLst>
          </p:cNvPr>
          <p:cNvCxnSpPr>
            <a:cxnSpLocks/>
          </p:cNvCxnSpPr>
          <p:nvPr/>
        </p:nvCxnSpPr>
        <p:spPr>
          <a:xfrm flipV="1">
            <a:off x="6755907" y="3429000"/>
            <a:ext cx="0" cy="4949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A949F12-46D8-4B1D-A6A2-DCA0042CDC5A}"/>
              </a:ext>
            </a:extLst>
          </p:cNvPr>
          <p:cNvCxnSpPr>
            <a:cxnSpLocks/>
          </p:cNvCxnSpPr>
          <p:nvPr/>
        </p:nvCxnSpPr>
        <p:spPr>
          <a:xfrm flipV="1">
            <a:off x="7574132" y="3429000"/>
            <a:ext cx="0" cy="4949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04EDF63-F910-4321-8B4B-AFE3F606E6E7}"/>
              </a:ext>
            </a:extLst>
          </p:cNvPr>
          <p:cNvCxnSpPr>
            <a:cxnSpLocks/>
          </p:cNvCxnSpPr>
          <p:nvPr/>
        </p:nvCxnSpPr>
        <p:spPr>
          <a:xfrm>
            <a:off x="10699072" y="2892640"/>
            <a:ext cx="0" cy="5363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C0A1059-C484-44C1-BC54-86A14D1E310E}"/>
              </a:ext>
            </a:extLst>
          </p:cNvPr>
          <p:cNvCxnSpPr>
            <a:cxnSpLocks/>
          </p:cNvCxnSpPr>
          <p:nvPr/>
        </p:nvCxnSpPr>
        <p:spPr>
          <a:xfrm>
            <a:off x="11410765" y="2892640"/>
            <a:ext cx="0" cy="5363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D8094F71-7E65-4E17-A90E-8984F06034B9}"/>
              </a:ext>
            </a:extLst>
          </p:cNvPr>
          <p:cNvSpPr txBox="1"/>
          <p:nvPr/>
        </p:nvSpPr>
        <p:spPr>
          <a:xfrm>
            <a:off x="548031" y="2297211"/>
            <a:ext cx="3595455" cy="1961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</a:t>
            </a: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值逐渐上升趋于稳定</a:t>
            </a:r>
            <a:endParaRPr lang="en-US" altLang="zh-CN" sz="20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endParaRPr lang="en-US" altLang="zh-CN" sz="20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endParaRPr lang="en-US" altLang="zh-CN" sz="20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损失值逐渐下降趋于稳定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54E0BD-1E75-4497-821F-9AE2B5882AF7}"/>
              </a:ext>
            </a:extLst>
          </p:cNvPr>
          <p:cNvSpPr txBox="1"/>
          <p:nvPr/>
        </p:nvSpPr>
        <p:spPr>
          <a:xfrm>
            <a:off x="6554794" y="4034875"/>
            <a:ext cx="402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第一次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910FF71-D5BF-4674-9EA4-5BFCE8F2B796}"/>
              </a:ext>
            </a:extLst>
          </p:cNvPr>
          <p:cNvSpPr txBox="1"/>
          <p:nvPr/>
        </p:nvSpPr>
        <p:spPr>
          <a:xfrm>
            <a:off x="7418083" y="4034875"/>
            <a:ext cx="402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第二次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BEEA542-D57E-4EC3-8836-7C184257F0B3}"/>
              </a:ext>
            </a:extLst>
          </p:cNvPr>
          <p:cNvSpPr txBox="1"/>
          <p:nvPr/>
        </p:nvSpPr>
        <p:spPr>
          <a:xfrm>
            <a:off x="10497959" y="2153976"/>
            <a:ext cx="402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第一次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FADF44D-DB6C-437F-9EB1-0ACF5C6E71F7}"/>
              </a:ext>
            </a:extLst>
          </p:cNvPr>
          <p:cNvSpPr txBox="1"/>
          <p:nvPr/>
        </p:nvSpPr>
        <p:spPr>
          <a:xfrm>
            <a:off x="11241744" y="2153976"/>
            <a:ext cx="402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第二次</a:t>
            </a:r>
          </a:p>
        </p:txBody>
      </p:sp>
    </p:spTree>
    <p:extLst>
      <p:ext uri="{BB962C8B-B14F-4D97-AF65-F5344CB8AC3E}">
        <p14:creationId xmlns:p14="http://schemas.microsoft.com/office/powerpoint/2010/main" val="4203312263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162AFE-ECA6-4A52-87B5-CB6FE0069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06" y="1022268"/>
            <a:ext cx="5885896" cy="502140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09C4CB4-5750-4482-A7FE-7B7844A88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82" y="1794625"/>
            <a:ext cx="5456809" cy="362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07407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05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总结反思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50367" y="3775625"/>
            <a:ext cx="4743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Reflection and Summary</a:t>
            </a:r>
            <a:endParaRPr lang="zh-CN" altLang="en-US" sz="2800" spc="100" dirty="0">
              <a:solidFill>
                <a:prstClr val="white">
                  <a:lumMod val="75000"/>
                </a:prstClr>
              </a:solidFill>
              <a:latin typeface="Century Gothic" panose="020B0502020202020204" pitchFamily="34" charset="0"/>
              <a:ea typeface="微软雅黑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0" name="椭圆 19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01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课题背景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50367" y="3775625"/>
            <a:ext cx="4604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Background of the project</a:t>
            </a:r>
            <a:endParaRPr kumimoji="0" lang="zh-CN" altLang="en-US" sz="2800" b="0" i="0" u="none" strike="noStrike" kern="1200" cap="none" spc="1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反思总结</a:t>
            </a:r>
          </a:p>
        </p:txBody>
      </p:sp>
      <p:sp>
        <p:nvSpPr>
          <p:cNvPr id="11" name="矩形 10"/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34266" y="1103729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6600" spc="3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562100" y="2821859"/>
            <a:ext cx="9067800" cy="1561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342900" indent="-342900" algn="just">
              <a:buFont typeface="Wingdings" panose="05000000000000000000" pitchFamily="2" charset="2"/>
              <a:buChar char="p"/>
            </a:pPr>
            <a:r>
              <a:rPr lang="zh-CN" altLang="en-US" sz="2000" dirty="0"/>
              <a:t>中心度分支作用是为了打压偏僻的正样本点，抑制低质量框的产生，提高检测效果。</a:t>
            </a:r>
            <a:endParaRPr lang="en-US" altLang="zh-CN" sz="2000" dirty="0"/>
          </a:p>
          <a:p>
            <a:pPr algn="just"/>
            <a:endParaRPr lang="en-US" altLang="zh-CN" sz="2000" dirty="0"/>
          </a:p>
          <a:p>
            <a:pPr marL="342900" indent="-342900" algn="just">
              <a:buFont typeface="Wingdings" panose="05000000000000000000" pitchFamily="2" charset="2"/>
              <a:buChar char="p"/>
            </a:pPr>
            <a:r>
              <a:rPr lang="zh-CN" altLang="en-US" sz="2000" dirty="0"/>
              <a:t>增加中心部分采样策略之后，检测效果有明显提升。</a:t>
            </a:r>
            <a:endParaRPr lang="en-US" altLang="zh-CN" sz="2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4413250" y="1685723"/>
            <a:ext cx="3365500" cy="743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spc="300" dirty="0">
                <a:solidFill>
                  <a:schemeClr val="accent4"/>
                </a:solidFill>
                <a:latin typeface="+mn-ea"/>
              </a:rPr>
              <a:t>中心度分支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5D592D96-3026-48E2-A15B-F1B1CA381ADC}"/>
              </a:ext>
            </a:extLst>
          </p:cNvPr>
          <p:cNvSpPr/>
          <p:nvPr/>
        </p:nvSpPr>
        <p:spPr>
          <a:xfrm>
            <a:off x="1565058" y="4873775"/>
            <a:ext cx="399865" cy="28511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4BF6D7-F9B7-4023-8F46-98807B29637A}"/>
              </a:ext>
            </a:extLst>
          </p:cNvPr>
          <p:cNvSpPr/>
          <p:nvPr/>
        </p:nvSpPr>
        <p:spPr>
          <a:xfrm>
            <a:off x="2159599" y="4717484"/>
            <a:ext cx="81296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原有的中心度分支所产生的效果并没有达到最佳，其分支结构与对应损失函数均有提升改进的空间</a:t>
            </a:r>
          </a:p>
        </p:txBody>
      </p:sp>
    </p:spTree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2990" y="1484311"/>
            <a:ext cx="7287114" cy="226755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感谢各位专家老师</a:t>
            </a:r>
            <a:endParaRPr lang="en-US" altLang="zh-CN" sz="60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请您批评指正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295400" y="3925027"/>
            <a:ext cx="7343775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301662" y="4270263"/>
            <a:ext cx="7287114" cy="15785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答辩人：陶润洲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导　师：赵三元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时　间：</a:t>
            </a:r>
            <a:fld id="{557380AF-A950-485A-9126-2F7168CD3CCC}" type="datetime1">
              <a:rPr lang="zh-CN" altLang="en-US" dirty="0" smtClean="0"/>
              <a:t>2020/6/12</a:t>
            </a:fld>
            <a:endParaRPr lang="zh-CN" altLang="en-US" dirty="0"/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课题背景</a:t>
            </a:r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借助人脑的工作方式，通过构建层次化的结构，层与层之间通过简单的规则去进行连接，使得计算机可以如同人类一样，在海量的外界知识中，自主的学习相关的知识、提取复杂的特征，进而帮助人类去寻找一些隐藏在事物内部的规律、特征。而这种学习方式的本质其实是构建一张“深层次”的图，所以被称为深度学习。</a:t>
            </a: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课题背景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6DAFF7-6C60-413B-A394-DC3D266E6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682" y="1233385"/>
            <a:ext cx="6657220" cy="2595897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15EDADCD-8D82-447D-96F8-F58ADA0AAD13}"/>
              </a:ext>
            </a:extLst>
          </p:cNvPr>
          <p:cNvSpPr txBox="1"/>
          <p:nvPr/>
        </p:nvSpPr>
        <p:spPr>
          <a:xfrm>
            <a:off x="823405" y="1484333"/>
            <a:ext cx="4194697" cy="1161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自</a:t>
            </a:r>
            <a:r>
              <a:rPr lang="en-US" alt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2006</a:t>
            </a: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年深度学习概念提出来之后，大量的深度神经网络论文被发表。</a:t>
            </a:r>
            <a:endParaRPr lang="en-US" alt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350A0E7C-AA44-4593-8B48-8DCC00966C0C}"/>
              </a:ext>
            </a:extLst>
          </p:cNvPr>
          <p:cNvSpPr/>
          <p:nvPr/>
        </p:nvSpPr>
        <p:spPr>
          <a:xfrm>
            <a:off x="2539016" y="2890177"/>
            <a:ext cx="763478" cy="1191989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3D2A1AC-0267-45D2-BD0A-EBC6E7B56759}"/>
              </a:ext>
            </a:extLst>
          </p:cNvPr>
          <p:cNvSpPr txBox="1"/>
          <p:nvPr/>
        </p:nvSpPr>
        <p:spPr>
          <a:xfrm>
            <a:off x="823406" y="4326666"/>
            <a:ext cx="4194697" cy="1561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en-US" alt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2012</a:t>
            </a: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年</a:t>
            </a:r>
            <a:r>
              <a:rPr lang="en-US" alt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Hinton</a:t>
            </a: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课题组通过</a:t>
            </a:r>
            <a:r>
              <a:rPr lang="en-US" alt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AlexNet</a:t>
            </a: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网络获得</a:t>
            </a:r>
            <a:r>
              <a:rPr lang="en-US" alt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ImageNet</a:t>
            </a: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图像识别大赛的冠军之后，深度神经网络开始正式进入人们视野。</a:t>
            </a:r>
            <a:endParaRPr lang="en-US" alt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D6883722-7708-47DE-8240-E6B053123517}"/>
              </a:ext>
            </a:extLst>
          </p:cNvPr>
          <p:cNvSpPr/>
          <p:nvPr/>
        </p:nvSpPr>
        <p:spPr>
          <a:xfrm rot="16200000">
            <a:off x="5714261" y="4511397"/>
            <a:ext cx="763478" cy="1191989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3368793-5B5A-44AF-A512-1306EA8AEA0F}"/>
              </a:ext>
            </a:extLst>
          </p:cNvPr>
          <p:cNvSpPr txBox="1"/>
          <p:nvPr/>
        </p:nvSpPr>
        <p:spPr>
          <a:xfrm>
            <a:off x="7173897" y="4326664"/>
            <a:ext cx="4194697" cy="1561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目前，深度学习正在广泛的应用于计算机视觉领域中，而目标检测作为其基础任务之一，也在飞速的发展。</a:t>
            </a:r>
            <a:endParaRPr lang="en-US" alt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课题背景</a:t>
            </a:r>
          </a:p>
        </p:txBody>
      </p:sp>
      <p:sp>
        <p:nvSpPr>
          <p:cNvPr id="32" name="矩形 31"/>
          <p:cNvSpPr/>
          <p:nvPr/>
        </p:nvSpPr>
        <p:spPr>
          <a:xfrm>
            <a:off x="4777429" y="2730279"/>
            <a:ext cx="720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891347" y="1993806"/>
            <a:ext cx="474745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3200" b="1" spc="100" dirty="0">
                <a:solidFill>
                  <a:schemeClr val="accent1"/>
                </a:solidFill>
              </a:rPr>
              <a:t>基于锚点框目标检测算法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78858" y="2989828"/>
            <a:ext cx="4959942" cy="240552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pPr algn="just" eaLnBrk="1">
              <a:lnSpc>
                <a:spcPct val="150000"/>
              </a:lnSpc>
            </a:pPr>
            <a:r>
              <a:rPr lang="zh-CN" altLang="en-US" sz="1600" spc="100" dirty="0"/>
              <a:t>通过预定义一组不同位置不同尺寸的锚点框，用于检测识别目标，避免多尺度遍历滑窗，使检测效果更好、检测速度更快。</a:t>
            </a:r>
            <a:endParaRPr lang="en-US" altLang="zh-CN" sz="1600" spc="100" dirty="0"/>
          </a:p>
          <a:p>
            <a:pPr algn="just" eaLnBrk="1">
              <a:lnSpc>
                <a:spcPct val="150000"/>
              </a:lnSpc>
            </a:pPr>
            <a:endParaRPr lang="en-US" altLang="zh-CN" sz="1600" spc="100" dirty="0"/>
          </a:p>
          <a:p>
            <a:pPr algn="just">
              <a:lnSpc>
                <a:spcPct val="150000"/>
              </a:lnSpc>
            </a:pPr>
            <a:r>
              <a:rPr lang="zh-CN" altLang="en-US" sz="1600" spc="100" dirty="0"/>
              <a:t>例如</a:t>
            </a:r>
            <a:r>
              <a:rPr lang="en-US" altLang="zh-CN" sz="1600" spc="100" dirty="0"/>
              <a:t>:	Faster R-CNN	(15'ICCV)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spc="100" dirty="0"/>
              <a:t>	SSD		(16'ECCV)</a:t>
            </a:r>
            <a:endParaRPr lang="zh-CN" altLang="en-US" sz="1600" spc="100" dirty="0"/>
          </a:p>
        </p:txBody>
      </p:sp>
      <p:sp>
        <p:nvSpPr>
          <p:cNvPr id="35" name="矩形 34"/>
          <p:cNvSpPr/>
          <p:nvPr/>
        </p:nvSpPr>
        <p:spPr>
          <a:xfrm>
            <a:off x="6703872" y="2724552"/>
            <a:ext cx="72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6703872" y="1993806"/>
            <a:ext cx="432426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3200" b="1" spc="100" dirty="0">
                <a:solidFill>
                  <a:schemeClr val="accent4"/>
                </a:solidFill>
              </a:rPr>
              <a:t>无锚点框目标检测算法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686550" y="2989828"/>
            <a:ext cx="4826592" cy="240552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pPr algn="just" eaLnBrk="1">
              <a:lnSpc>
                <a:spcPct val="150000"/>
              </a:lnSpc>
            </a:pPr>
            <a:r>
              <a:rPr lang="zh-CN" altLang="en-US" sz="1600" spc="100" dirty="0"/>
              <a:t>通过使用关键点等特征来取代锚点框进行检测，避免了与预定义锚点框相关的超参数的计算，减少内存占用量，检测速度也有所提高。</a:t>
            </a:r>
            <a:endParaRPr lang="en-US" altLang="zh-CN" sz="1600" spc="100" dirty="0"/>
          </a:p>
          <a:p>
            <a:pPr algn="just" eaLnBrk="1">
              <a:lnSpc>
                <a:spcPct val="150000"/>
              </a:lnSpc>
            </a:pPr>
            <a:endParaRPr lang="en-US" altLang="zh-CN" sz="1600" spc="100" dirty="0"/>
          </a:p>
          <a:p>
            <a:pPr algn="just">
              <a:lnSpc>
                <a:spcPct val="150000"/>
              </a:lnSpc>
            </a:pPr>
            <a:r>
              <a:rPr lang="zh-CN" altLang="en-US" sz="1600" spc="100" dirty="0"/>
              <a:t>例如：</a:t>
            </a:r>
            <a:r>
              <a:rPr lang="en-US" altLang="zh-CN" sz="1600" spc="100" dirty="0"/>
              <a:t>	YOLO           </a:t>
            </a:r>
            <a:r>
              <a:rPr lang="zh-CN" altLang="en-US" sz="1600" spc="100" dirty="0"/>
              <a:t>（</a:t>
            </a:r>
            <a:r>
              <a:rPr lang="en-US" altLang="zh-CN" sz="1600" spc="100" dirty="0"/>
              <a:t>16'CVPR</a:t>
            </a:r>
            <a:r>
              <a:rPr lang="zh-CN" altLang="en-US" sz="1600" spc="100" dirty="0"/>
              <a:t>）</a:t>
            </a:r>
            <a:endParaRPr lang="en-US" altLang="zh-CN" sz="1600" spc="100" dirty="0"/>
          </a:p>
          <a:p>
            <a:pPr algn="just">
              <a:lnSpc>
                <a:spcPct val="150000"/>
              </a:lnSpc>
            </a:pPr>
            <a:r>
              <a:rPr lang="en-US" altLang="zh-CN" sz="1600" spc="100" dirty="0"/>
              <a:t>	CornerNet    </a:t>
            </a:r>
            <a:r>
              <a:rPr lang="zh-CN" altLang="en-US" sz="1600" spc="100" dirty="0"/>
              <a:t>（</a:t>
            </a:r>
            <a:r>
              <a:rPr lang="en-US" altLang="zh-CN" sz="1600" spc="100" dirty="0"/>
              <a:t>18'ECCV </a:t>
            </a:r>
            <a:r>
              <a:rPr lang="zh-CN" altLang="en-US" sz="1600" spc="100" dirty="0"/>
              <a:t>）</a:t>
            </a:r>
            <a:r>
              <a:rPr lang="en-US" altLang="zh-CN" sz="1600" spc="100" dirty="0"/>
              <a:t>	</a:t>
            </a:r>
            <a:endParaRPr lang="zh-CN" altLang="en-US" sz="1600" spc="100" dirty="0"/>
          </a:p>
        </p:txBody>
      </p:sp>
      <p:cxnSp>
        <p:nvCxnSpPr>
          <p:cNvPr id="38" name="直接连接符 37"/>
          <p:cNvCxnSpPr/>
          <p:nvPr/>
        </p:nvCxnSpPr>
        <p:spPr>
          <a:xfrm>
            <a:off x="6091989" y="1997816"/>
            <a:ext cx="0" cy="319829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02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 b="1" spc="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算法介绍</a:t>
            </a:r>
            <a:endParaRPr kumimoji="0" lang="zh-CN" altLang="en-US" sz="40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50367" y="3775625"/>
            <a:ext cx="5541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Introduction of the algorithm</a:t>
            </a:r>
            <a:endParaRPr lang="zh-CN" altLang="en-US" sz="2800" spc="100" dirty="0">
              <a:solidFill>
                <a:prstClr val="white">
                  <a:lumMod val="75000"/>
                </a:prstClr>
              </a:solidFill>
              <a:latin typeface="Century Gothic" panose="020B0502020202020204" pitchFamily="34" charset="0"/>
              <a:ea typeface="微软雅黑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14" name="椭圆 13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5FCFD6E8-76D7-4C5C-A6AB-D8097FED44DF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算法介绍</a:t>
            </a:r>
          </a:p>
        </p:txBody>
      </p:sp>
      <p:sp>
        <p:nvSpPr>
          <p:cNvPr id="8" name="平行四边形 7"/>
          <p:cNvSpPr/>
          <p:nvPr/>
        </p:nvSpPr>
        <p:spPr>
          <a:xfrm>
            <a:off x="674412" y="1626014"/>
            <a:ext cx="5724000" cy="3207658"/>
          </a:xfrm>
          <a:prstGeom prst="parallelogram">
            <a:avLst/>
          </a:prstGeom>
          <a:noFill/>
          <a:ln w="38100">
            <a:gradFill>
              <a:gsLst>
                <a:gs pos="20000">
                  <a:srgbClr val="003378">
                    <a:alpha val="0"/>
                  </a:srgb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5822046" y="2366244"/>
            <a:ext cx="5724000" cy="3207658"/>
          </a:xfrm>
          <a:prstGeom prst="parallelogram">
            <a:avLst/>
          </a:prstGeom>
          <a:noFill/>
          <a:ln w="38100">
            <a:gradFill>
              <a:gsLst>
                <a:gs pos="20000">
                  <a:srgbClr val="003378">
                    <a:alpha val="0"/>
                  </a:srgb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4"/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978400" y="2558913"/>
            <a:ext cx="2235200" cy="1653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600" i="1" spc="300" dirty="0">
                <a:solidFill>
                  <a:schemeClr val="accent1">
                    <a:alpha val="11000"/>
                  </a:schemeClr>
                </a:solidFill>
                <a:latin typeface="+mj-lt"/>
              </a:rPr>
              <a:t>VS</a:t>
            </a:r>
            <a:endParaRPr lang="zh-CN" altLang="en-US" sz="9600" i="1" spc="300" dirty="0">
              <a:solidFill>
                <a:schemeClr val="accent1">
                  <a:alpha val="11000"/>
                </a:schemeClr>
              </a:solidFill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23708" y="3732057"/>
            <a:ext cx="3904343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000" dirty="0"/>
              <a:t>在得到的特征图上逐像素点进行回归检测。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723708" y="2892691"/>
            <a:ext cx="4747989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spc="300" dirty="0">
                <a:solidFill>
                  <a:schemeClr val="accent4"/>
                </a:solidFill>
                <a:latin typeface="+mj-ea"/>
                <a:ea typeface="+mj-ea"/>
              </a:rPr>
              <a:t>全卷积单阶段目标检测方法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67666" y="2027056"/>
            <a:ext cx="4425637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800" b="1" spc="300" dirty="0">
                <a:solidFill>
                  <a:schemeClr val="accent1"/>
                </a:solidFill>
                <a:latin typeface="+mj-ea"/>
                <a:ea typeface="+mj-ea"/>
              </a:rPr>
              <a:t>基于锚点框目标检测方法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81DEAF4-5785-4531-A165-065A82271D12}"/>
              </a:ext>
            </a:extLst>
          </p:cNvPr>
          <p:cNvSpPr txBox="1"/>
          <p:nvPr/>
        </p:nvSpPr>
        <p:spPr>
          <a:xfrm>
            <a:off x="1488960" y="2933686"/>
            <a:ext cx="3904343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000" dirty="0"/>
              <a:t>在得到的特征图上使用预定义的锚点框进行检测。</a:t>
            </a: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>
            <a:extLst>
              <a:ext uri="{FF2B5EF4-FFF2-40B4-BE49-F238E27FC236}">
                <a16:creationId xmlns:a16="http://schemas.microsoft.com/office/drawing/2014/main" id="{B7125270-CAAF-489F-AEFF-B2112135062A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8" name="表格 5">
            <a:extLst>
              <a:ext uri="{FF2B5EF4-FFF2-40B4-BE49-F238E27FC236}">
                <a16:creationId xmlns:a16="http://schemas.microsoft.com/office/drawing/2014/main" id="{01DECF0E-FF96-43F2-8132-CB7E8609B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96637"/>
              </p:ext>
            </p:extLst>
          </p:nvPr>
        </p:nvGraphicFramePr>
        <p:xfrm>
          <a:off x="1171833" y="1402300"/>
          <a:ext cx="4320000" cy="404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77786276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20312014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95633020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922266258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669547342"/>
                    </a:ext>
                  </a:extLst>
                </a:gridCol>
              </a:tblGrid>
              <a:tr h="808044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48522"/>
                  </a:ext>
                </a:extLst>
              </a:tr>
              <a:tr h="808044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919988"/>
                  </a:ext>
                </a:extLst>
              </a:tr>
              <a:tr h="808044"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171001"/>
                  </a:ext>
                </a:extLst>
              </a:tr>
              <a:tr h="808044"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802378"/>
                  </a:ext>
                </a:extLst>
              </a:tr>
              <a:tr h="808044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928890"/>
                  </a:ext>
                </a:extLst>
              </a:tr>
            </a:tbl>
          </a:graphicData>
        </a:graphic>
      </p:graphicFrame>
      <p:graphicFrame>
        <p:nvGraphicFramePr>
          <p:cNvPr id="93" name="表格 93">
            <a:extLst>
              <a:ext uri="{FF2B5EF4-FFF2-40B4-BE49-F238E27FC236}">
                <a16:creationId xmlns:a16="http://schemas.microsoft.com/office/drawing/2014/main" id="{0DD26EC0-F37E-4EAF-A8B3-C43C2CD6E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17176"/>
              </p:ext>
            </p:extLst>
          </p:nvPr>
        </p:nvGraphicFramePr>
        <p:xfrm>
          <a:off x="2185366" y="2349000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72792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967141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991792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7527173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1684393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059522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5553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7556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10932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29691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6692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719305"/>
                  </a:ext>
                </a:extLst>
              </a:tr>
            </a:tbl>
          </a:graphicData>
        </a:graphic>
      </p:graphicFrame>
      <p:sp>
        <p:nvSpPr>
          <p:cNvPr id="49" name="椭圆 48">
            <a:extLst>
              <a:ext uri="{FF2B5EF4-FFF2-40B4-BE49-F238E27FC236}">
                <a16:creationId xmlns:a16="http://schemas.microsoft.com/office/drawing/2014/main" id="{0DF94FAB-F2B9-4F87-8F4B-4E16E961F483}"/>
              </a:ext>
            </a:extLst>
          </p:cNvPr>
          <p:cNvSpPr/>
          <p:nvPr/>
        </p:nvSpPr>
        <p:spPr>
          <a:xfrm>
            <a:off x="1096373" y="1325662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354A8624-C0B0-4FFB-8E77-87CE4233D8B5}"/>
              </a:ext>
            </a:extLst>
          </p:cNvPr>
          <p:cNvSpPr/>
          <p:nvPr/>
        </p:nvSpPr>
        <p:spPr>
          <a:xfrm>
            <a:off x="1958987" y="1325662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EA715054-221E-4B58-9B11-A67F7A2EA7D6}"/>
              </a:ext>
            </a:extLst>
          </p:cNvPr>
          <p:cNvSpPr/>
          <p:nvPr/>
        </p:nvSpPr>
        <p:spPr>
          <a:xfrm>
            <a:off x="2821601" y="1325662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980DE71C-542D-4699-A84E-C6E8D3E6931B}"/>
              </a:ext>
            </a:extLst>
          </p:cNvPr>
          <p:cNvSpPr/>
          <p:nvPr/>
        </p:nvSpPr>
        <p:spPr>
          <a:xfrm>
            <a:off x="3684215" y="1325662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B09DBC34-498F-4C7A-801B-0D9BC9CDAB7B}"/>
              </a:ext>
            </a:extLst>
          </p:cNvPr>
          <p:cNvSpPr/>
          <p:nvPr/>
        </p:nvSpPr>
        <p:spPr>
          <a:xfrm>
            <a:off x="4546829" y="1325662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9D4F6F47-9AAC-4361-A7B8-CC5FC4F5D4C3}"/>
              </a:ext>
            </a:extLst>
          </p:cNvPr>
          <p:cNvSpPr/>
          <p:nvPr/>
        </p:nvSpPr>
        <p:spPr>
          <a:xfrm>
            <a:off x="5409443" y="1325662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17FA7FF4-7326-4021-B0F7-D7342421FB99}"/>
              </a:ext>
            </a:extLst>
          </p:cNvPr>
          <p:cNvSpPr/>
          <p:nvPr/>
        </p:nvSpPr>
        <p:spPr>
          <a:xfrm>
            <a:off x="1096376" y="2120655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FD509A7E-ECE6-4EEF-8E33-D64ABE57702A}"/>
              </a:ext>
            </a:extLst>
          </p:cNvPr>
          <p:cNvSpPr/>
          <p:nvPr/>
        </p:nvSpPr>
        <p:spPr>
          <a:xfrm>
            <a:off x="1958990" y="2120655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4D04C91A-A27D-4BF0-BB23-6C8D814E2EA0}"/>
              </a:ext>
            </a:extLst>
          </p:cNvPr>
          <p:cNvSpPr/>
          <p:nvPr/>
        </p:nvSpPr>
        <p:spPr>
          <a:xfrm>
            <a:off x="2821604" y="2120655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FFE15268-F581-4034-A951-D67FC3B4D23D}"/>
              </a:ext>
            </a:extLst>
          </p:cNvPr>
          <p:cNvSpPr/>
          <p:nvPr/>
        </p:nvSpPr>
        <p:spPr>
          <a:xfrm>
            <a:off x="3684218" y="2120655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EBF8920D-4D09-4614-BE24-F75C3D80B21D}"/>
              </a:ext>
            </a:extLst>
          </p:cNvPr>
          <p:cNvSpPr/>
          <p:nvPr/>
        </p:nvSpPr>
        <p:spPr>
          <a:xfrm>
            <a:off x="4546832" y="2120655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80A3FCA0-F27E-4ADE-A8E8-5D9B0EDCF8D2}"/>
              </a:ext>
            </a:extLst>
          </p:cNvPr>
          <p:cNvSpPr/>
          <p:nvPr/>
        </p:nvSpPr>
        <p:spPr>
          <a:xfrm>
            <a:off x="5409446" y="2120655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3E27EFB1-358E-45E1-91C3-3A72E84D95BD}"/>
              </a:ext>
            </a:extLst>
          </p:cNvPr>
          <p:cNvSpPr/>
          <p:nvPr/>
        </p:nvSpPr>
        <p:spPr>
          <a:xfrm>
            <a:off x="1096373" y="5362157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C32A7F9-B02F-4D56-8473-7D762E3ED2F2}"/>
              </a:ext>
            </a:extLst>
          </p:cNvPr>
          <p:cNvSpPr/>
          <p:nvPr/>
        </p:nvSpPr>
        <p:spPr>
          <a:xfrm>
            <a:off x="1958987" y="5362157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59F67ED8-51E4-4A92-B1AA-39B16153FA01}"/>
              </a:ext>
            </a:extLst>
          </p:cNvPr>
          <p:cNvSpPr/>
          <p:nvPr/>
        </p:nvSpPr>
        <p:spPr>
          <a:xfrm>
            <a:off x="2821601" y="5362157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B84CAA3-F298-4EE7-9E62-C95AA01CD7C0}"/>
              </a:ext>
            </a:extLst>
          </p:cNvPr>
          <p:cNvSpPr/>
          <p:nvPr/>
        </p:nvSpPr>
        <p:spPr>
          <a:xfrm>
            <a:off x="3684215" y="5362157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31DA831D-2B0D-4017-BD67-AD2824902294}"/>
              </a:ext>
            </a:extLst>
          </p:cNvPr>
          <p:cNvSpPr/>
          <p:nvPr/>
        </p:nvSpPr>
        <p:spPr>
          <a:xfrm>
            <a:off x="4546829" y="5362157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075C21A3-9E88-4937-A6F0-31BAFAD2E8C9}"/>
              </a:ext>
            </a:extLst>
          </p:cNvPr>
          <p:cNvSpPr/>
          <p:nvPr/>
        </p:nvSpPr>
        <p:spPr>
          <a:xfrm>
            <a:off x="5409443" y="5362157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94E5DB0-39CE-4F02-A7B0-A03C42804CB6}"/>
              </a:ext>
            </a:extLst>
          </p:cNvPr>
          <p:cNvSpPr/>
          <p:nvPr/>
        </p:nvSpPr>
        <p:spPr>
          <a:xfrm>
            <a:off x="2500545" y="2019623"/>
            <a:ext cx="902473" cy="1619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2E147FE-7D1B-43E2-B587-5B32AF51AA5F}"/>
              </a:ext>
            </a:extLst>
          </p:cNvPr>
          <p:cNvSpPr txBox="1"/>
          <p:nvPr/>
        </p:nvSpPr>
        <p:spPr>
          <a:xfrm>
            <a:off x="2500545" y="2016812"/>
            <a:ext cx="34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</a:t>
            </a:r>
            <a:endParaRPr lang="zh-CN" altLang="en-US" sz="2400" dirty="0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98AFCCBE-DC47-42BE-9405-E2FADE8B05E5}"/>
              </a:ext>
            </a:extLst>
          </p:cNvPr>
          <p:cNvSpPr/>
          <p:nvPr/>
        </p:nvSpPr>
        <p:spPr>
          <a:xfrm>
            <a:off x="1096379" y="2915648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8F5463F3-6A3F-45C2-8D57-0A4A8D24E63C}"/>
              </a:ext>
            </a:extLst>
          </p:cNvPr>
          <p:cNvSpPr/>
          <p:nvPr/>
        </p:nvSpPr>
        <p:spPr>
          <a:xfrm>
            <a:off x="1958993" y="2915648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608513BF-14AD-42D6-9C53-7ED01AE66F82}"/>
              </a:ext>
            </a:extLst>
          </p:cNvPr>
          <p:cNvSpPr/>
          <p:nvPr/>
        </p:nvSpPr>
        <p:spPr>
          <a:xfrm>
            <a:off x="2821607" y="2915648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9B608D66-9AE4-40A2-831F-D81FEA56E380}"/>
              </a:ext>
            </a:extLst>
          </p:cNvPr>
          <p:cNvSpPr/>
          <p:nvPr/>
        </p:nvSpPr>
        <p:spPr>
          <a:xfrm>
            <a:off x="3684221" y="2915648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6ABD7707-AD01-4770-92C7-B4AD5D543909}"/>
              </a:ext>
            </a:extLst>
          </p:cNvPr>
          <p:cNvSpPr/>
          <p:nvPr/>
        </p:nvSpPr>
        <p:spPr>
          <a:xfrm>
            <a:off x="4546835" y="2915648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346961DB-F22C-4AFE-BF21-F89BE8E76C77}"/>
              </a:ext>
            </a:extLst>
          </p:cNvPr>
          <p:cNvSpPr/>
          <p:nvPr/>
        </p:nvSpPr>
        <p:spPr>
          <a:xfrm>
            <a:off x="5409449" y="2915648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B0805925-0D98-4D7E-ABF3-D27FD2B29CF8}"/>
              </a:ext>
            </a:extLst>
          </p:cNvPr>
          <p:cNvSpPr/>
          <p:nvPr/>
        </p:nvSpPr>
        <p:spPr>
          <a:xfrm>
            <a:off x="1096382" y="3710641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29E9A103-D0B1-4CD8-B2A3-52AAEB3486D7}"/>
              </a:ext>
            </a:extLst>
          </p:cNvPr>
          <p:cNvSpPr/>
          <p:nvPr/>
        </p:nvSpPr>
        <p:spPr>
          <a:xfrm>
            <a:off x="1958996" y="3710641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35BA7504-BCC4-4D88-8623-0CFAFD3BFD01}"/>
              </a:ext>
            </a:extLst>
          </p:cNvPr>
          <p:cNvSpPr/>
          <p:nvPr/>
        </p:nvSpPr>
        <p:spPr>
          <a:xfrm>
            <a:off x="2821610" y="3710641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79EDBE10-4536-463E-BB20-7849DAD61D1E}"/>
              </a:ext>
            </a:extLst>
          </p:cNvPr>
          <p:cNvSpPr/>
          <p:nvPr/>
        </p:nvSpPr>
        <p:spPr>
          <a:xfrm>
            <a:off x="3684224" y="3710641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9157E879-74A6-4AE2-A1A5-7D444D5EAE04}"/>
              </a:ext>
            </a:extLst>
          </p:cNvPr>
          <p:cNvSpPr/>
          <p:nvPr/>
        </p:nvSpPr>
        <p:spPr>
          <a:xfrm>
            <a:off x="4546838" y="3710641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CCC4279B-0CEB-4077-8C46-9216F7E8EA14}"/>
              </a:ext>
            </a:extLst>
          </p:cNvPr>
          <p:cNvSpPr/>
          <p:nvPr/>
        </p:nvSpPr>
        <p:spPr>
          <a:xfrm>
            <a:off x="5409452" y="3710641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CA028542-4EB7-43E4-85C8-CE11CA6F58AC}"/>
              </a:ext>
            </a:extLst>
          </p:cNvPr>
          <p:cNvSpPr/>
          <p:nvPr/>
        </p:nvSpPr>
        <p:spPr>
          <a:xfrm>
            <a:off x="1096385" y="4505634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E500CB60-7691-4CC1-B2AD-D0AF5B320B23}"/>
              </a:ext>
            </a:extLst>
          </p:cNvPr>
          <p:cNvSpPr/>
          <p:nvPr/>
        </p:nvSpPr>
        <p:spPr>
          <a:xfrm>
            <a:off x="1958999" y="4505634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AE57666D-E0E3-497B-95C4-A2E7FC30A74E}"/>
              </a:ext>
            </a:extLst>
          </p:cNvPr>
          <p:cNvSpPr/>
          <p:nvPr/>
        </p:nvSpPr>
        <p:spPr>
          <a:xfrm>
            <a:off x="2821613" y="4505634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83F8C69B-0DFB-4FD2-9406-F1EC489DFB93}"/>
              </a:ext>
            </a:extLst>
          </p:cNvPr>
          <p:cNvSpPr/>
          <p:nvPr/>
        </p:nvSpPr>
        <p:spPr>
          <a:xfrm>
            <a:off x="3684227" y="4505634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90CDC6B7-1135-46FE-ABB2-454521C04071}"/>
              </a:ext>
            </a:extLst>
          </p:cNvPr>
          <p:cNvSpPr/>
          <p:nvPr/>
        </p:nvSpPr>
        <p:spPr>
          <a:xfrm>
            <a:off x="4546841" y="4505634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7B89600B-575E-4C37-97C5-A93EF05AFF43}"/>
              </a:ext>
            </a:extLst>
          </p:cNvPr>
          <p:cNvSpPr/>
          <p:nvPr/>
        </p:nvSpPr>
        <p:spPr>
          <a:xfrm>
            <a:off x="5409455" y="4505634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DD72F290-EE9B-48BA-B1EE-3A3A4907B7EF}"/>
              </a:ext>
            </a:extLst>
          </p:cNvPr>
          <p:cNvSpPr txBox="1"/>
          <p:nvPr/>
        </p:nvSpPr>
        <p:spPr>
          <a:xfrm>
            <a:off x="2500545" y="2781656"/>
            <a:ext cx="34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</a:t>
            </a:r>
            <a:endParaRPr lang="zh-CN" altLang="en-US" sz="2400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0BB77861-AA5F-4BB5-8987-3FBBEA3B9B16}"/>
              </a:ext>
            </a:extLst>
          </p:cNvPr>
          <p:cNvSpPr txBox="1"/>
          <p:nvPr/>
        </p:nvSpPr>
        <p:spPr>
          <a:xfrm>
            <a:off x="3378195" y="2759333"/>
            <a:ext cx="34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</a:t>
            </a:r>
            <a:endParaRPr lang="zh-CN" altLang="en-US" sz="2400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算法介绍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60C49C5-F11C-477A-AF07-F3980ECED7F8}"/>
              </a:ext>
            </a:extLst>
          </p:cNvPr>
          <p:cNvSpPr txBox="1"/>
          <p:nvPr/>
        </p:nvSpPr>
        <p:spPr>
          <a:xfrm>
            <a:off x="6046164" y="2011009"/>
            <a:ext cx="5920550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000" dirty="0"/>
              <a:t>将特征图上的点都映射回原始图片中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01689C1E-8DD8-4073-B3F6-06E45EB9BBF3}"/>
              </a:ext>
            </a:extLst>
          </p:cNvPr>
          <p:cNvSpPr txBox="1"/>
          <p:nvPr/>
        </p:nvSpPr>
        <p:spPr>
          <a:xfrm>
            <a:off x="6046164" y="1325662"/>
            <a:ext cx="5920550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000" dirty="0"/>
              <a:t>通过</a:t>
            </a:r>
            <a:r>
              <a:rPr lang="en-US" altLang="zh-CN" sz="2000" dirty="0"/>
              <a:t>CNN</a:t>
            </a:r>
            <a:r>
              <a:rPr lang="zh-CN" altLang="en-US" sz="2000" dirty="0"/>
              <a:t>特征提取网络得到特征图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E890334-D2F5-4EE1-AE94-E69D11482A90}"/>
              </a:ext>
            </a:extLst>
          </p:cNvPr>
          <p:cNvSpPr txBox="1"/>
          <p:nvPr/>
        </p:nvSpPr>
        <p:spPr>
          <a:xfrm>
            <a:off x="2826784" y="45409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特征图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16F2FC3E-D7AC-49BF-BA1D-5B4A2286C52F}"/>
              </a:ext>
            </a:extLst>
          </p:cNvPr>
          <p:cNvSpPr txBox="1"/>
          <p:nvPr/>
        </p:nvSpPr>
        <p:spPr>
          <a:xfrm>
            <a:off x="6046164" y="2696356"/>
            <a:ext cx="5920550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000" dirty="0"/>
              <a:t>根据点与目标框的关系，判断正负样本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C73F421B-C081-45F2-832A-0EC4C791D364}"/>
              </a:ext>
            </a:extLst>
          </p:cNvPr>
          <p:cNvSpPr txBox="1"/>
          <p:nvPr/>
        </p:nvSpPr>
        <p:spPr>
          <a:xfrm>
            <a:off x="6046164" y="3638857"/>
            <a:ext cx="5920550" cy="1961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en-US" altLang="zh-CN" sz="2000" dirty="0"/>
              <a:t>A:</a:t>
            </a:r>
            <a:r>
              <a:rPr lang="zh-CN" altLang="en-US" sz="2000" dirty="0"/>
              <a:t>落入目标框内，为正样本</a:t>
            </a:r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B:</a:t>
            </a:r>
            <a:r>
              <a:rPr lang="zh-CN" altLang="en-US" sz="2000" dirty="0"/>
              <a:t>落入目标框内，为正样本</a:t>
            </a:r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C:</a:t>
            </a:r>
            <a:r>
              <a:rPr lang="zh-CN" altLang="en-US" sz="2000" dirty="0"/>
              <a:t>落在目标框外，为负样本</a:t>
            </a:r>
            <a:endParaRPr lang="en-US" altLang="zh-CN" sz="2000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A301E254-4F89-419D-86C5-015D2D1F0EE8}"/>
              </a:ext>
            </a:extLst>
          </p:cNvPr>
          <p:cNvSpPr txBox="1"/>
          <p:nvPr/>
        </p:nvSpPr>
        <p:spPr>
          <a:xfrm>
            <a:off x="3037884" y="55938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原图</a:t>
            </a:r>
          </a:p>
        </p:txBody>
      </p:sp>
    </p:spTree>
    <p:extLst>
      <p:ext uri="{BB962C8B-B14F-4D97-AF65-F5344CB8AC3E}">
        <p14:creationId xmlns:p14="http://schemas.microsoft.com/office/powerpoint/2010/main" val="14665861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1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5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8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1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7" grpId="0" animBg="1"/>
      <p:bldP spid="88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91" grpId="0"/>
      <p:bldP spid="92" grpId="0"/>
      <p:bldP spid="13" grpId="0"/>
      <p:bldP spid="96" grpId="0"/>
      <p:bldP spid="97" grpId="0"/>
      <p:bldP spid="98" grpId="0"/>
      <p:bldP spid="9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1443</Words>
  <Application>Microsoft Office PowerPoint</Application>
  <PresentationFormat>宽屏</PresentationFormat>
  <Paragraphs>256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31</vt:i4>
      </vt:variant>
    </vt:vector>
  </HeadingPairs>
  <TitlesOfParts>
    <vt:vector size="47" baseType="lpstr">
      <vt:lpstr>等线</vt:lpstr>
      <vt:lpstr>等线 Light</vt:lpstr>
      <vt:lpstr>宋体</vt:lpstr>
      <vt:lpstr>Arial</vt:lpstr>
      <vt:lpstr>黑体</vt:lpstr>
      <vt:lpstr>微软雅黑</vt:lpstr>
      <vt:lpstr>Century Gothic</vt:lpstr>
      <vt:lpstr>Wingdings</vt:lpstr>
      <vt:lpstr>Times New Roman</vt:lpstr>
      <vt:lpstr>微软雅黑 Light</vt:lpstr>
      <vt:lpstr>Cambria Math</vt:lpstr>
      <vt:lpstr>Office 主题​​</vt:lpstr>
      <vt:lpstr>封2​​</vt:lpstr>
      <vt:lpstr>封1​​</vt:lpstr>
      <vt:lpstr>目3​​</vt:lpstr>
      <vt:lpstr>内页​​</vt:lpstr>
      <vt:lpstr>PowerPoint 演示文稿</vt:lpstr>
      <vt:lpstr>PowerPoint 演示文稿</vt:lpstr>
      <vt:lpstr>PowerPoint 演示文稿</vt:lpstr>
      <vt:lpstr>课题背景</vt:lpstr>
      <vt:lpstr>课题背景</vt:lpstr>
      <vt:lpstr>课题背景</vt:lpstr>
      <vt:lpstr>PowerPoint 演示文稿</vt:lpstr>
      <vt:lpstr>算法介绍</vt:lpstr>
      <vt:lpstr>算法介绍</vt:lpstr>
      <vt:lpstr>算法介绍</vt:lpstr>
      <vt:lpstr>算法介绍</vt:lpstr>
      <vt:lpstr>算法介绍</vt:lpstr>
      <vt:lpstr>算法介绍</vt:lpstr>
      <vt:lpstr>算法介绍</vt:lpstr>
      <vt:lpstr>算法介绍：创新点</vt:lpstr>
      <vt:lpstr>算法介绍</vt:lpstr>
      <vt:lpstr>算法介绍</vt:lpstr>
      <vt:lpstr>PowerPoint 演示文稿</vt:lpstr>
      <vt:lpstr>实验流程</vt:lpstr>
      <vt:lpstr>实验流程</vt:lpstr>
      <vt:lpstr>实验流程</vt:lpstr>
      <vt:lpstr>实验流程</vt:lpstr>
      <vt:lpstr>实验流程</vt:lpstr>
      <vt:lpstr>实验流程</vt:lpstr>
      <vt:lpstr>PowerPoint 演示文稿</vt:lpstr>
      <vt:lpstr>实验结果</vt:lpstr>
      <vt:lpstr>实验结果</vt:lpstr>
      <vt:lpstr>实验结果</vt:lpstr>
      <vt:lpstr>PowerPoint 演示文稿</vt:lpstr>
      <vt:lpstr>反思总结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北京理工大学 毕业设计论文答辩</dc:title>
  <dc:creator>润洲 陶</dc:creator>
  <cp:lastModifiedBy>润洲 陶</cp:lastModifiedBy>
  <cp:revision>137</cp:revision>
  <dcterms:created xsi:type="dcterms:W3CDTF">2020-06-10T08:05:00Z</dcterms:created>
  <dcterms:modified xsi:type="dcterms:W3CDTF">2020-06-12T10:50:07Z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